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handoutMasterIdLst>
    <p:handoutMasterId r:id="rId41"/>
  </p:handoutMasterIdLst>
  <p:sldIdLst>
    <p:sldId id="256" r:id="rId2"/>
    <p:sldId id="284" r:id="rId3"/>
    <p:sldId id="257" r:id="rId4"/>
    <p:sldId id="285" r:id="rId5"/>
    <p:sldId id="258" r:id="rId6"/>
    <p:sldId id="259" r:id="rId7"/>
    <p:sldId id="320" r:id="rId8"/>
    <p:sldId id="260" r:id="rId9"/>
    <p:sldId id="261" r:id="rId10"/>
    <p:sldId id="280" r:id="rId11"/>
    <p:sldId id="262" r:id="rId12"/>
    <p:sldId id="263" r:id="rId13"/>
    <p:sldId id="264" r:id="rId14"/>
    <p:sldId id="281" r:id="rId15"/>
    <p:sldId id="265" r:id="rId16"/>
    <p:sldId id="266" r:id="rId17"/>
    <p:sldId id="267" r:id="rId18"/>
    <p:sldId id="321" r:id="rId19"/>
    <p:sldId id="268" r:id="rId20"/>
    <p:sldId id="282" r:id="rId21"/>
    <p:sldId id="269" r:id="rId22"/>
    <p:sldId id="270" r:id="rId23"/>
    <p:sldId id="326" r:id="rId24"/>
    <p:sldId id="271" r:id="rId25"/>
    <p:sldId id="272" r:id="rId26"/>
    <p:sldId id="322" r:id="rId27"/>
    <p:sldId id="323" r:id="rId28"/>
    <p:sldId id="273" r:id="rId29"/>
    <p:sldId id="274" r:id="rId30"/>
    <p:sldId id="275" r:id="rId31"/>
    <p:sldId id="276" r:id="rId32"/>
    <p:sldId id="283" r:id="rId33"/>
    <p:sldId id="327" r:id="rId34"/>
    <p:sldId id="279" r:id="rId35"/>
    <p:sldId id="324" r:id="rId36"/>
    <p:sldId id="277" r:id="rId37"/>
    <p:sldId id="325" r:id="rId38"/>
    <p:sldId id="278"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FAE"/>
    <a:srgbClr val="F5860B"/>
    <a:srgbClr val="029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8"/>
    <p:restoredTop sz="94629"/>
  </p:normalViewPr>
  <p:slideViewPr>
    <p:cSldViewPr snapToGrid="0" snapToObjects="1">
      <p:cViewPr varScale="1">
        <p:scale>
          <a:sx n="78" d="100"/>
          <a:sy n="78" d="100"/>
        </p:scale>
        <p:origin x="168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76726C-2DBB-9C4F-BCF8-2E8D3F7A08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a:extLst>
              <a:ext uri="{FF2B5EF4-FFF2-40B4-BE49-F238E27FC236}">
                <a16:creationId xmlns:a16="http://schemas.microsoft.com/office/drawing/2014/main" id="{3A5A0027-BB99-4C48-B2F1-A6F4C6769B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335A64-F8B2-2D40-B7D3-FE4A870538C5}" type="datetimeFigureOut">
              <a:rPr lang="en-IE" smtClean="0"/>
              <a:t>08/07/2019</a:t>
            </a:fld>
            <a:endParaRPr lang="en-IE"/>
          </a:p>
        </p:txBody>
      </p:sp>
      <p:sp>
        <p:nvSpPr>
          <p:cNvPr id="4" name="Footer Placeholder 3">
            <a:extLst>
              <a:ext uri="{FF2B5EF4-FFF2-40B4-BE49-F238E27FC236}">
                <a16:creationId xmlns:a16="http://schemas.microsoft.com/office/drawing/2014/main" id="{E983CF0F-A673-D147-A09F-87BA03197C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2EBFB5F1-128A-DC43-8C47-65FE82B197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A4FDDA-9743-484F-8301-AD0B09E633F1}" type="slidenum">
              <a:rPr lang="en-IE" smtClean="0"/>
              <a:t>‹#›</a:t>
            </a:fld>
            <a:endParaRPr lang="en-IE"/>
          </a:p>
        </p:txBody>
      </p:sp>
    </p:spTree>
    <p:extLst>
      <p:ext uri="{BB962C8B-B14F-4D97-AF65-F5344CB8AC3E}">
        <p14:creationId xmlns:p14="http://schemas.microsoft.com/office/powerpoint/2010/main" val="1438836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54CCB8-CF72-48F3-BE9A-45BE77C93526}" type="datetimeFigureOut">
              <a:rPr lang="en-US" smtClean="0"/>
              <a:t>7/8/2019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27EE7A-6162-44D3-8A7B-558F8E1F6D78}" type="slidenum">
              <a:rPr lang="en-US" smtClean="0"/>
              <a:t>‹#›</a:t>
            </a:fld>
            <a:endParaRPr lang="en-US"/>
          </a:p>
        </p:txBody>
      </p:sp>
    </p:spTree>
    <p:extLst>
      <p:ext uri="{BB962C8B-B14F-4D97-AF65-F5344CB8AC3E}">
        <p14:creationId xmlns:p14="http://schemas.microsoft.com/office/powerpoint/2010/main" val="778949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Note to Teachers: Create animations in each slide by clicking on the ‘Animations’ tab on the toolbar and selecting the image/object you would like to animate.</a:t>
            </a:r>
            <a:endParaRPr lang="en-US"/>
          </a:p>
          <a:p>
            <a:endParaRPr lang="en-US"/>
          </a:p>
        </p:txBody>
      </p:sp>
      <p:sp>
        <p:nvSpPr>
          <p:cNvPr id="4" name="Slide Number Placeholder 3"/>
          <p:cNvSpPr>
            <a:spLocks noGrp="1"/>
          </p:cNvSpPr>
          <p:nvPr>
            <p:ph type="sldNum" sz="quarter" idx="10"/>
          </p:nvPr>
        </p:nvSpPr>
        <p:spPr/>
        <p:txBody>
          <a:bodyPr/>
          <a:lstStyle/>
          <a:p>
            <a:fld id="{8327EE7A-6162-44D3-8A7B-558F8E1F6D78}" type="slidenum">
              <a:rPr lang="en-US" smtClean="0"/>
              <a:t>1</a:t>
            </a:fld>
            <a:endParaRPr lang="en-US"/>
          </a:p>
        </p:txBody>
      </p:sp>
    </p:spTree>
    <p:extLst>
      <p:ext uri="{BB962C8B-B14F-4D97-AF65-F5344CB8AC3E}">
        <p14:creationId xmlns:p14="http://schemas.microsoft.com/office/powerpoint/2010/main" val="8013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A93D1E-42CF-8A4F-BF2B-F9B5B3793C33}" type="datetimeFigureOut">
              <a:rPr lang="en-IE" smtClean="0"/>
              <a:t>08/07/2019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363769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A93D1E-42CF-8A4F-BF2B-F9B5B3793C33}" type="datetimeFigureOut">
              <a:rPr lang="en-IE" smtClean="0"/>
              <a:t>08/07/2019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87476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A93D1E-42CF-8A4F-BF2B-F9B5B3793C33}" type="datetimeFigureOut">
              <a:rPr lang="en-IE" smtClean="0"/>
              <a:t>08/07/2019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255339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A93D1E-42CF-8A4F-BF2B-F9B5B3793C33}" type="datetimeFigureOut">
              <a:rPr lang="en-IE" smtClean="0"/>
              <a:t>08/07/2019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2145436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FA93D1E-42CF-8A4F-BF2B-F9B5B3793C33}" type="datetimeFigureOut">
              <a:rPr lang="en-IE" smtClean="0"/>
              <a:t>08/07/2019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2250131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A93D1E-42CF-8A4F-BF2B-F9B5B3793C33}" type="datetimeFigureOut">
              <a:rPr lang="en-IE" smtClean="0"/>
              <a:t>08/07/2019</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23230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A93D1E-42CF-8A4F-BF2B-F9B5B3793C33}" type="datetimeFigureOut">
              <a:rPr lang="en-IE" smtClean="0"/>
              <a:t>08/07/2019</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2259331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A93D1E-42CF-8A4F-BF2B-F9B5B3793C33}" type="datetimeFigureOut">
              <a:rPr lang="en-IE" smtClean="0"/>
              <a:t>08/07/2019</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2576147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3D1E-42CF-8A4F-BF2B-F9B5B3793C33}" type="datetimeFigureOut">
              <a:rPr lang="en-IE" smtClean="0"/>
              <a:t>08/07/2019</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297050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A93D1E-42CF-8A4F-BF2B-F9B5B3793C33}" type="datetimeFigureOut">
              <a:rPr lang="en-IE" smtClean="0"/>
              <a:t>08/07/2019</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3495078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A93D1E-42CF-8A4F-BF2B-F9B5B3793C33}" type="datetimeFigureOut">
              <a:rPr lang="en-IE" smtClean="0"/>
              <a:t>08/07/2019</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B3E0C0E8-C4B4-6443-A104-384856343DD8}" type="slidenum">
              <a:rPr lang="en-IE" smtClean="0"/>
              <a:t>‹#›</a:t>
            </a:fld>
            <a:endParaRPr lang="en-IE"/>
          </a:p>
        </p:txBody>
      </p:sp>
    </p:spTree>
    <p:extLst>
      <p:ext uri="{BB962C8B-B14F-4D97-AF65-F5344CB8AC3E}">
        <p14:creationId xmlns:p14="http://schemas.microsoft.com/office/powerpoint/2010/main" val="429425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93D1E-42CF-8A4F-BF2B-F9B5B3793C33}" type="datetimeFigureOut">
              <a:rPr lang="en-IE" smtClean="0"/>
              <a:t>08/07/2019</a:t>
            </a:fld>
            <a:endParaRPr lang="en-I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E0C0E8-C4B4-6443-A104-384856343DD8}" type="slidenum">
              <a:rPr lang="en-IE" smtClean="0"/>
              <a:t>‹#›</a:t>
            </a:fld>
            <a:endParaRPr lang="en-IE"/>
          </a:p>
        </p:txBody>
      </p:sp>
      <p:pic>
        <p:nvPicPr>
          <p:cNvPr id="8" name="Picture 7">
            <a:extLst>
              <a:ext uri="{FF2B5EF4-FFF2-40B4-BE49-F238E27FC236}">
                <a16:creationId xmlns:a16="http://schemas.microsoft.com/office/drawing/2014/main" id="{C0462570-5800-4200-8975-E0EA6A94CEC6}"/>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24" y="0"/>
            <a:ext cx="9141751" cy="6858000"/>
          </a:xfrm>
          <a:prstGeom prst="rect">
            <a:avLst/>
          </a:prstGeom>
        </p:spPr>
      </p:pic>
      <p:pic>
        <p:nvPicPr>
          <p:cNvPr id="10" name="Picture 9">
            <a:extLst>
              <a:ext uri="{FF2B5EF4-FFF2-40B4-BE49-F238E27FC236}">
                <a16:creationId xmlns:a16="http://schemas.microsoft.com/office/drawing/2014/main" id="{3ECB3B42-7855-45C0-A2B3-43187D5A453A}"/>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7966489" y="228602"/>
            <a:ext cx="461415" cy="462839"/>
          </a:xfrm>
          <a:prstGeom prst="rect">
            <a:avLst/>
          </a:prstGeom>
        </p:spPr>
      </p:pic>
      <p:sp>
        <p:nvSpPr>
          <p:cNvPr id="11" name="TextBox 10">
            <a:extLst>
              <a:ext uri="{FF2B5EF4-FFF2-40B4-BE49-F238E27FC236}">
                <a16:creationId xmlns:a16="http://schemas.microsoft.com/office/drawing/2014/main" id="{37F977D5-6E84-40FD-A352-E77710B023AD}"/>
              </a:ext>
            </a:extLst>
          </p:cNvPr>
          <p:cNvSpPr txBox="1"/>
          <p:nvPr userDrawn="1"/>
        </p:nvSpPr>
        <p:spPr>
          <a:xfrm>
            <a:off x="7988523" y="264338"/>
            <a:ext cx="727114" cy="369332"/>
          </a:xfrm>
          <a:prstGeom prst="rect">
            <a:avLst/>
          </a:prstGeom>
          <a:noFill/>
        </p:spPr>
        <p:txBody>
          <a:bodyPr wrap="square" rtlCol="0">
            <a:spAutoFit/>
          </a:bodyPr>
          <a:lstStyle/>
          <a:p>
            <a:r>
              <a:rPr lang="en-IE" dirty="0">
                <a:solidFill>
                  <a:schemeClr val="bg1"/>
                </a:solidFill>
              </a:rPr>
              <a:t>12</a:t>
            </a:r>
            <a:endParaRPr lang="en-US" dirty="0">
              <a:solidFill>
                <a:schemeClr val="bg1"/>
              </a:solidFill>
            </a:endParaRPr>
          </a:p>
        </p:txBody>
      </p:sp>
      <p:sp>
        <p:nvSpPr>
          <p:cNvPr id="12" name="TextBox 11">
            <a:extLst>
              <a:ext uri="{FF2B5EF4-FFF2-40B4-BE49-F238E27FC236}">
                <a16:creationId xmlns:a16="http://schemas.microsoft.com/office/drawing/2014/main" id="{C13B7E98-2701-451B-9BE6-7B7CBE0468F8}"/>
              </a:ext>
            </a:extLst>
          </p:cNvPr>
          <p:cNvSpPr txBox="1"/>
          <p:nvPr userDrawn="1"/>
        </p:nvSpPr>
        <p:spPr>
          <a:xfrm>
            <a:off x="3126725" y="281682"/>
            <a:ext cx="5192993" cy="253916"/>
          </a:xfrm>
          <a:prstGeom prst="rect">
            <a:avLst/>
          </a:prstGeom>
          <a:noFill/>
        </p:spPr>
        <p:txBody>
          <a:bodyPr wrap="square" rtlCol="0">
            <a:spAutoFit/>
          </a:bodyPr>
          <a:lstStyle/>
          <a:p>
            <a:r>
              <a:rPr lang="en-IE" sz="1050" dirty="0">
                <a:solidFill>
                  <a:schemeClr val="bg1"/>
                </a:solidFill>
              </a:rPr>
              <a:t>INVESTIGATING THE CAUSES, COURSE AND CONSEQUENCES OF THE GREAT FAMINE</a:t>
            </a:r>
            <a:endParaRPr lang="en-US" sz="1050" dirty="0">
              <a:solidFill>
                <a:schemeClr val="bg1"/>
              </a:solidFill>
            </a:endParaRPr>
          </a:p>
        </p:txBody>
      </p:sp>
      <p:pic>
        <p:nvPicPr>
          <p:cNvPr id="14" name="Picture 13">
            <a:extLst>
              <a:ext uri="{FF2B5EF4-FFF2-40B4-BE49-F238E27FC236}">
                <a16:creationId xmlns:a16="http://schemas.microsoft.com/office/drawing/2014/main" id="{4D32E12F-D1FE-4191-AB41-2C90B0D16DC6}"/>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6456572" y="6400005"/>
            <a:ext cx="2407424" cy="365126"/>
          </a:xfrm>
          <a:prstGeom prst="rect">
            <a:avLst/>
          </a:prstGeom>
        </p:spPr>
      </p:pic>
      <p:pic>
        <p:nvPicPr>
          <p:cNvPr id="16" name="Picture 15">
            <a:extLst>
              <a:ext uri="{FF2B5EF4-FFF2-40B4-BE49-F238E27FC236}">
                <a16:creationId xmlns:a16="http://schemas.microsoft.com/office/drawing/2014/main" id="{A7F22118-BEC1-4720-B596-20EA77E5A32A}"/>
              </a:ext>
            </a:extLst>
          </p:cNvPr>
          <p:cNvPicPr>
            <a:picLocks noChangeAspect="1"/>
          </p:cNvPicPr>
          <p:nvPr userDrawn="1"/>
        </p:nvPicPr>
        <p:blipFill>
          <a:blip r:embed="rId16"/>
          <a:stretch>
            <a:fillRect/>
          </a:stretch>
        </p:blipFill>
        <p:spPr>
          <a:xfrm>
            <a:off x="221278" y="273070"/>
            <a:ext cx="1436072" cy="184112"/>
          </a:xfrm>
          <a:prstGeom prst="rect">
            <a:avLst/>
          </a:prstGeom>
        </p:spPr>
      </p:pic>
    </p:spTree>
    <p:extLst>
      <p:ext uri="{BB962C8B-B14F-4D97-AF65-F5344CB8AC3E}">
        <p14:creationId xmlns:p14="http://schemas.microsoft.com/office/powerpoint/2010/main" val="3179901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jpeg"/><Relationship Id="rId1" Type="http://schemas.openxmlformats.org/officeDocument/2006/relationships/slideLayout" Target="../slideLayouts/slideLayout7.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eg"/><Relationship Id="rId1" Type="http://schemas.openxmlformats.org/officeDocument/2006/relationships/slideLayout" Target="../slideLayouts/slideLayout7.xml"/><Relationship Id="rId5" Type="http://schemas.openxmlformats.org/officeDocument/2006/relationships/image" Target="../media/image61.jpg"/><Relationship Id="rId4" Type="http://schemas.openxmlformats.org/officeDocument/2006/relationships/image" Target="../media/image60.jp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jpeg"/><Relationship Id="rId1" Type="http://schemas.openxmlformats.org/officeDocument/2006/relationships/slideLayout" Target="../slideLayouts/slideLayout7.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B7F258-24C5-4374-A2A9-90AF23D33568}"/>
              </a:ext>
            </a:extLst>
          </p:cNvPr>
          <p:cNvSpPr/>
          <p:nvPr/>
        </p:nvSpPr>
        <p:spPr>
          <a:xfrm>
            <a:off x="0" y="586154"/>
            <a:ext cx="3903785" cy="5650523"/>
          </a:xfrm>
          <a:prstGeom prst="rect">
            <a:avLst/>
          </a:prstGeom>
          <a:solidFill>
            <a:srgbClr val="029E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2BED0F-BCB7-444F-B14B-0ED50D1C854C}"/>
              </a:ext>
            </a:extLst>
          </p:cNvPr>
          <p:cNvSpPr/>
          <p:nvPr/>
        </p:nvSpPr>
        <p:spPr>
          <a:xfrm>
            <a:off x="3903785" y="574431"/>
            <a:ext cx="5240215" cy="5697415"/>
          </a:xfrm>
          <a:prstGeom prst="rect">
            <a:avLst/>
          </a:prstGeom>
          <a:solidFill>
            <a:srgbClr val="016FAE"/>
          </a:solidFill>
          <a:ln>
            <a:solidFill>
              <a:srgbClr val="016F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3B4E5F3-CA4D-494A-8E42-5C6AB5914B8D}"/>
              </a:ext>
            </a:extLst>
          </p:cNvPr>
          <p:cNvSpPr txBox="1"/>
          <p:nvPr/>
        </p:nvSpPr>
        <p:spPr>
          <a:xfrm>
            <a:off x="3903785" y="621323"/>
            <a:ext cx="4771292" cy="2554545"/>
          </a:xfrm>
          <a:prstGeom prst="rect">
            <a:avLst/>
          </a:prstGeom>
          <a:noFill/>
        </p:spPr>
        <p:txBody>
          <a:bodyPr wrap="square" rtlCol="0">
            <a:spAutoFit/>
          </a:bodyPr>
          <a:lstStyle/>
          <a:p>
            <a:r>
              <a:rPr lang="en-IE" sz="4000" dirty="0">
                <a:solidFill>
                  <a:schemeClr val="bg1"/>
                </a:solidFill>
                <a:latin typeface="+mj-lt"/>
              </a:rPr>
              <a:t>Investigating the Causes, Course and Consequences of the Great Famine</a:t>
            </a:r>
            <a:endParaRPr lang="en-US" sz="4000" dirty="0">
              <a:solidFill>
                <a:schemeClr val="bg1"/>
              </a:solidFill>
              <a:latin typeface="+mj-lt"/>
            </a:endParaRPr>
          </a:p>
        </p:txBody>
      </p:sp>
      <p:pic>
        <p:nvPicPr>
          <p:cNvPr id="6" name="Picture 5">
            <a:extLst>
              <a:ext uri="{FF2B5EF4-FFF2-40B4-BE49-F238E27FC236}">
                <a16:creationId xmlns:a16="http://schemas.microsoft.com/office/drawing/2014/main" id="{ACFF3A4A-7597-421A-BEC9-7225141C8A4F}"/>
              </a:ext>
            </a:extLst>
          </p:cNvPr>
          <p:cNvPicPr>
            <a:picLocks noChangeAspect="1"/>
          </p:cNvPicPr>
          <p:nvPr/>
        </p:nvPicPr>
        <p:blipFill>
          <a:blip r:embed="rId3"/>
          <a:stretch>
            <a:fillRect/>
          </a:stretch>
        </p:blipFill>
        <p:spPr>
          <a:xfrm>
            <a:off x="5073738" y="3625714"/>
            <a:ext cx="3601339" cy="461711"/>
          </a:xfrm>
          <a:prstGeom prst="rect">
            <a:avLst/>
          </a:prstGeom>
        </p:spPr>
      </p:pic>
      <p:sp>
        <p:nvSpPr>
          <p:cNvPr id="7" name="TextBox 6">
            <a:extLst>
              <a:ext uri="{FF2B5EF4-FFF2-40B4-BE49-F238E27FC236}">
                <a16:creationId xmlns:a16="http://schemas.microsoft.com/office/drawing/2014/main" id="{7FC65160-902A-4B17-927F-6274D7985F9D}"/>
              </a:ext>
            </a:extLst>
          </p:cNvPr>
          <p:cNvSpPr txBox="1"/>
          <p:nvPr/>
        </p:nvSpPr>
        <p:spPr>
          <a:xfrm>
            <a:off x="7073411" y="4487138"/>
            <a:ext cx="1601666" cy="461665"/>
          </a:xfrm>
          <a:prstGeom prst="rect">
            <a:avLst/>
          </a:prstGeom>
          <a:noFill/>
        </p:spPr>
        <p:txBody>
          <a:bodyPr wrap="square" rtlCol="0">
            <a:spAutoFit/>
          </a:bodyPr>
          <a:lstStyle/>
          <a:p>
            <a:r>
              <a:rPr lang="en-IE" sz="2400" dirty="0">
                <a:solidFill>
                  <a:schemeClr val="bg1"/>
                </a:solidFill>
              </a:rPr>
              <a:t>Chapter 12</a:t>
            </a:r>
            <a:endParaRPr lang="en-US" sz="2400" dirty="0">
              <a:solidFill>
                <a:schemeClr val="bg1"/>
              </a:solidFill>
            </a:endParaRPr>
          </a:p>
        </p:txBody>
      </p:sp>
      <p:pic>
        <p:nvPicPr>
          <p:cNvPr id="9" name="Picture 8">
            <a:extLst>
              <a:ext uri="{FF2B5EF4-FFF2-40B4-BE49-F238E27FC236}">
                <a16:creationId xmlns:a16="http://schemas.microsoft.com/office/drawing/2014/main" id="{0615D932-5342-4584-B2A5-E4F3C8DEFF1B}"/>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122" b="98077" l="10000" r="90000"/>
                    </a14:imgEffect>
                  </a14:imgLayer>
                </a14:imgProps>
              </a:ext>
              <a:ext uri="{28A0092B-C50C-407E-A947-70E740481C1C}">
                <a14:useLocalDpi xmlns:a14="http://schemas.microsoft.com/office/drawing/2010/main"/>
              </a:ext>
            </a:extLst>
          </a:blip>
          <a:stretch>
            <a:fillRect/>
          </a:stretch>
        </p:blipFill>
        <p:spPr>
          <a:xfrm>
            <a:off x="3621835" y="3872477"/>
            <a:ext cx="1965960" cy="2852928"/>
          </a:xfrm>
          <a:prstGeom prst="rect">
            <a:avLst/>
          </a:prstGeom>
        </p:spPr>
      </p:pic>
      <p:pic>
        <p:nvPicPr>
          <p:cNvPr id="8" name="Picture 7">
            <a:extLst>
              <a:ext uri="{FF2B5EF4-FFF2-40B4-BE49-F238E27FC236}">
                <a16:creationId xmlns:a16="http://schemas.microsoft.com/office/drawing/2014/main" id="{025DB671-31EE-4D39-9CF1-E65A20410A6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8461" y="452727"/>
            <a:ext cx="3675323" cy="6142892"/>
          </a:xfrm>
          <a:prstGeom prst="rect">
            <a:avLst/>
          </a:prstGeom>
        </p:spPr>
      </p:pic>
    </p:spTree>
    <p:extLst>
      <p:ext uri="{BB962C8B-B14F-4D97-AF65-F5344CB8AC3E}">
        <p14:creationId xmlns:p14="http://schemas.microsoft.com/office/powerpoint/2010/main" val="16329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A8A15B-A565-4A88-967C-6AC421A511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992" y="667116"/>
            <a:ext cx="4513385" cy="2917428"/>
          </a:xfrm>
          <a:prstGeom prst="rect">
            <a:avLst/>
          </a:prstGeom>
        </p:spPr>
      </p:pic>
      <p:pic>
        <p:nvPicPr>
          <p:cNvPr id="11" name="Picture 10">
            <a:extLst>
              <a:ext uri="{FF2B5EF4-FFF2-40B4-BE49-F238E27FC236}">
                <a16:creationId xmlns:a16="http://schemas.microsoft.com/office/drawing/2014/main" id="{87FF6C5F-1982-4E66-97D7-B5AF1D6B48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4861" y="3315000"/>
            <a:ext cx="5189332" cy="2874954"/>
          </a:xfrm>
          <a:prstGeom prst="rect">
            <a:avLst/>
          </a:prstGeom>
        </p:spPr>
      </p:pic>
      <p:sp>
        <p:nvSpPr>
          <p:cNvPr id="2" name="TextBox 1">
            <a:extLst>
              <a:ext uri="{FF2B5EF4-FFF2-40B4-BE49-F238E27FC236}">
                <a16:creationId xmlns:a16="http://schemas.microsoft.com/office/drawing/2014/main" id="{622E6946-098E-F34B-97A8-54EFC2CBA50B}"/>
              </a:ext>
            </a:extLst>
          </p:cNvPr>
          <p:cNvSpPr txBox="1"/>
          <p:nvPr/>
        </p:nvSpPr>
        <p:spPr>
          <a:xfrm>
            <a:off x="852854" y="4360984"/>
            <a:ext cx="2523392" cy="1015663"/>
          </a:xfrm>
          <a:prstGeom prst="rect">
            <a:avLst/>
          </a:prstGeom>
          <a:solidFill>
            <a:schemeClr val="accent4">
              <a:lumMod val="20000"/>
              <a:lumOff val="80000"/>
            </a:schemeClr>
          </a:solidFill>
          <a:ln>
            <a:solidFill>
              <a:schemeClr val="tx1"/>
            </a:solidFill>
          </a:ln>
        </p:spPr>
        <p:txBody>
          <a:bodyPr wrap="square" rtlCol="0">
            <a:spAutoFit/>
          </a:bodyPr>
          <a:lstStyle/>
          <a:p>
            <a:r>
              <a:rPr lang="en-IE" sz="2000" dirty="0"/>
              <a:t>What do these </a:t>
            </a:r>
            <a:r>
              <a:rPr lang="en-IE" sz="2000" b="1" dirty="0"/>
              <a:t>sources</a:t>
            </a:r>
            <a:r>
              <a:rPr lang="en-IE" sz="2000" dirty="0"/>
              <a:t> tell you about famine in Skibbereen?</a:t>
            </a:r>
          </a:p>
        </p:txBody>
      </p:sp>
      <p:pic>
        <p:nvPicPr>
          <p:cNvPr id="5" name="Picture 4">
            <a:extLst>
              <a:ext uri="{FF2B5EF4-FFF2-40B4-BE49-F238E27FC236}">
                <a16:creationId xmlns:a16="http://schemas.microsoft.com/office/drawing/2014/main" id="{2C68647A-EE3B-402B-91AD-EC62D59D508A}"/>
              </a:ext>
            </a:extLst>
          </p:cNvPr>
          <p:cNvPicPr>
            <a:picLocks noChangeAspect="1"/>
          </p:cNvPicPr>
          <p:nvPr/>
        </p:nvPicPr>
        <p:blipFill>
          <a:blip r:embed="rId4"/>
          <a:stretch>
            <a:fillRect/>
          </a:stretch>
        </p:blipFill>
        <p:spPr>
          <a:xfrm>
            <a:off x="5715111" y="38751"/>
            <a:ext cx="2533135" cy="3545793"/>
          </a:xfrm>
          <a:prstGeom prst="rect">
            <a:avLst/>
          </a:prstGeom>
        </p:spPr>
      </p:pic>
    </p:spTree>
    <p:extLst>
      <p:ext uri="{BB962C8B-B14F-4D97-AF65-F5344CB8AC3E}">
        <p14:creationId xmlns:p14="http://schemas.microsoft.com/office/powerpoint/2010/main" val="2594117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CCD882-09CA-E140-8C39-957DD2C8D50E}"/>
              </a:ext>
            </a:extLst>
          </p:cNvPr>
          <p:cNvSpPr txBox="1"/>
          <p:nvPr/>
        </p:nvSpPr>
        <p:spPr>
          <a:xfrm>
            <a:off x="274201" y="709900"/>
            <a:ext cx="5247367" cy="769441"/>
          </a:xfrm>
          <a:prstGeom prst="rect">
            <a:avLst/>
          </a:prstGeom>
          <a:noFill/>
        </p:spPr>
        <p:txBody>
          <a:bodyPr wrap="square" rtlCol="0">
            <a:spAutoFit/>
          </a:bodyPr>
          <a:lstStyle/>
          <a:p>
            <a:r>
              <a:rPr lang="en-IE" sz="4400" dirty="0">
                <a:solidFill>
                  <a:srgbClr val="FF0000"/>
                </a:solidFill>
                <a:latin typeface="+mj-lt"/>
              </a:rPr>
              <a:t>Famine in Skibbereen</a:t>
            </a:r>
          </a:p>
        </p:txBody>
      </p:sp>
      <p:sp>
        <p:nvSpPr>
          <p:cNvPr id="4" name="TextBox 3">
            <a:extLst>
              <a:ext uri="{FF2B5EF4-FFF2-40B4-BE49-F238E27FC236}">
                <a16:creationId xmlns:a16="http://schemas.microsoft.com/office/drawing/2014/main" id="{663D1B27-0280-48B1-B915-F30D74D670F1}"/>
              </a:ext>
            </a:extLst>
          </p:cNvPr>
          <p:cNvSpPr txBox="1"/>
          <p:nvPr/>
        </p:nvSpPr>
        <p:spPr>
          <a:xfrm>
            <a:off x="1641231" y="1967103"/>
            <a:ext cx="5902569" cy="3416320"/>
          </a:xfrm>
          <a:prstGeom prst="rect">
            <a:avLst/>
          </a:prstGeom>
          <a:blipFill dpi="0" rotWithShape="1">
            <a:blip r:embed="rId2">
              <a:alphaModFix amt="76000"/>
            </a:blip>
            <a:srcRect/>
            <a:tile tx="0" ty="0" sx="100000" sy="100000" flip="none" algn="tl"/>
          </a:blipFill>
        </p:spPr>
        <p:txBody>
          <a:bodyPr wrap="square" rtlCol="0">
            <a:spAutoFit/>
          </a:bodyPr>
          <a:lstStyle/>
          <a:p>
            <a:r>
              <a:rPr lang="en-IE" b="1" dirty="0">
                <a:solidFill>
                  <a:srgbClr val="F5860B"/>
                </a:solidFill>
              </a:rPr>
              <a:t>Source 5</a:t>
            </a:r>
          </a:p>
          <a:p>
            <a:r>
              <a:rPr lang="en-IE" b="1" dirty="0"/>
              <a:t>Dear Old Skibbereen </a:t>
            </a:r>
            <a:r>
              <a:rPr lang="en-IE" dirty="0"/>
              <a:t>(a song probably composed in America about 1880)</a:t>
            </a:r>
          </a:p>
          <a:p>
            <a:r>
              <a:rPr lang="en-IE" i="1" dirty="0"/>
              <a:t>My son, I loved our native land with energy and pride</a:t>
            </a:r>
          </a:p>
          <a:p>
            <a:r>
              <a:rPr lang="en-IE" i="1" dirty="0"/>
              <a:t>Until a blight fell on my crops, my sheep and cattle died,</a:t>
            </a:r>
          </a:p>
          <a:p>
            <a:r>
              <a:rPr lang="en-IE" i="1" dirty="0"/>
              <a:t>The rents and taxes were too high, I could not them redeem,</a:t>
            </a:r>
          </a:p>
          <a:p>
            <a:r>
              <a:rPr lang="en-IE" i="1" dirty="0"/>
              <a:t>And that’s the cruel reason why I left old Skibbereen.</a:t>
            </a:r>
          </a:p>
          <a:p>
            <a:r>
              <a:rPr lang="en-IE" i="1" dirty="0"/>
              <a:t>----</a:t>
            </a:r>
          </a:p>
          <a:p>
            <a:r>
              <a:rPr lang="en-IE" i="1" dirty="0"/>
              <a:t>Oh father dear, the day will come when in answer to the call</a:t>
            </a:r>
          </a:p>
          <a:p>
            <a:r>
              <a:rPr lang="en-IE" i="1" dirty="0"/>
              <a:t>Each Irishman with feelings stern will answer one and all,</a:t>
            </a:r>
          </a:p>
          <a:p>
            <a:r>
              <a:rPr lang="en-IE" i="1" dirty="0"/>
              <a:t>I’ll be the man to lead the van, beneath our flag of green,</a:t>
            </a:r>
          </a:p>
          <a:p>
            <a:r>
              <a:rPr lang="en-IE" i="1" dirty="0"/>
              <a:t>And loud and high we’ll raise the cry, ‘Remember Skibbereen!’</a:t>
            </a:r>
            <a:endParaRPr lang="en-US" i="1" dirty="0"/>
          </a:p>
        </p:txBody>
      </p:sp>
      <p:sp>
        <p:nvSpPr>
          <p:cNvPr id="5" name="TextBox 4">
            <a:extLst>
              <a:ext uri="{FF2B5EF4-FFF2-40B4-BE49-F238E27FC236}">
                <a16:creationId xmlns:a16="http://schemas.microsoft.com/office/drawing/2014/main" id="{7262A91C-9710-254E-94D5-ECBBA6CA47BA}"/>
              </a:ext>
            </a:extLst>
          </p:cNvPr>
          <p:cNvSpPr txBox="1"/>
          <p:nvPr/>
        </p:nvSpPr>
        <p:spPr>
          <a:xfrm>
            <a:off x="148001" y="2503281"/>
            <a:ext cx="1169377" cy="923330"/>
          </a:xfrm>
          <a:prstGeom prst="rect">
            <a:avLst/>
          </a:prstGeom>
          <a:solidFill>
            <a:schemeClr val="accent4">
              <a:lumMod val="60000"/>
              <a:lumOff val="40000"/>
            </a:schemeClr>
          </a:solidFill>
        </p:spPr>
        <p:txBody>
          <a:bodyPr wrap="square" rtlCol="0">
            <a:spAutoFit/>
          </a:bodyPr>
          <a:lstStyle/>
          <a:p>
            <a:pPr algn="ctr"/>
            <a:r>
              <a:rPr lang="en-IE" dirty="0"/>
              <a:t>Primary or secondary source?</a:t>
            </a:r>
          </a:p>
        </p:txBody>
      </p:sp>
      <p:sp>
        <p:nvSpPr>
          <p:cNvPr id="6" name="TextBox 5">
            <a:extLst>
              <a:ext uri="{FF2B5EF4-FFF2-40B4-BE49-F238E27FC236}">
                <a16:creationId xmlns:a16="http://schemas.microsoft.com/office/drawing/2014/main" id="{3DEC1966-B0AA-1843-96CB-311D5C36D11F}"/>
              </a:ext>
            </a:extLst>
          </p:cNvPr>
          <p:cNvSpPr txBox="1"/>
          <p:nvPr/>
        </p:nvSpPr>
        <p:spPr>
          <a:xfrm>
            <a:off x="7645277" y="1972916"/>
            <a:ext cx="1245576" cy="369332"/>
          </a:xfrm>
          <a:prstGeom prst="rect">
            <a:avLst/>
          </a:prstGeom>
          <a:solidFill>
            <a:schemeClr val="accent4">
              <a:lumMod val="60000"/>
              <a:lumOff val="40000"/>
            </a:schemeClr>
          </a:solidFill>
        </p:spPr>
        <p:txBody>
          <a:bodyPr wrap="square" rtlCol="0">
            <a:spAutoFit/>
          </a:bodyPr>
          <a:lstStyle/>
          <a:p>
            <a:pPr algn="ctr"/>
            <a:r>
              <a:rPr lang="en-IE" b="1" dirty="0"/>
              <a:t>Objective?</a:t>
            </a:r>
          </a:p>
        </p:txBody>
      </p:sp>
      <p:sp>
        <p:nvSpPr>
          <p:cNvPr id="7" name="TextBox 6">
            <a:extLst>
              <a:ext uri="{FF2B5EF4-FFF2-40B4-BE49-F238E27FC236}">
                <a16:creationId xmlns:a16="http://schemas.microsoft.com/office/drawing/2014/main" id="{F422ECA3-EC3A-CF4E-B988-A1215A088403}"/>
              </a:ext>
            </a:extLst>
          </p:cNvPr>
          <p:cNvSpPr txBox="1"/>
          <p:nvPr/>
        </p:nvSpPr>
        <p:spPr>
          <a:xfrm>
            <a:off x="7721476" y="4880306"/>
            <a:ext cx="1169377" cy="369332"/>
          </a:xfrm>
          <a:prstGeom prst="rect">
            <a:avLst/>
          </a:prstGeom>
          <a:solidFill>
            <a:schemeClr val="accent4">
              <a:lumMod val="60000"/>
              <a:lumOff val="40000"/>
            </a:schemeClr>
          </a:solidFill>
        </p:spPr>
        <p:txBody>
          <a:bodyPr wrap="square" rtlCol="0">
            <a:spAutoFit/>
          </a:bodyPr>
          <a:lstStyle/>
          <a:p>
            <a:pPr algn="ctr"/>
            <a:r>
              <a:rPr lang="en-IE" b="1" dirty="0"/>
              <a:t>Useful?</a:t>
            </a:r>
          </a:p>
        </p:txBody>
      </p:sp>
      <p:sp>
        <p:nvSpPr>
          <p:cNvPr id="8" name="TextBox 7">
            <a:extLst>
              <a:ext uri="{FF2B5EF4-FFF2-40B4-BE49-F238E27FC236}">
                <a16:creationId xmlns:a16="http://schemas.microsoft.com/office/drawing/2014/main" id="{B5C35A96-6C73-9C4C-9A92-54560229BBB0}"/>
              </a:ext>
            </a:extLst>
          </p:cNvPr>
          <p:cNvSpPr txBox="1"/>
          <p:nvPr/>
        </p:nvSpPr>
        <p:spPr>
          <a:xfrm>
            <a:off x="7645277" y="3426611"/>
            <a:ext cx="1245576" cy="369332"/>
          </a:xfrm>
          <a:prstGeom prst="rect">
            <a:avLst/>
          </a:prstGeom>
          <a:solidFill>
            <a:schemeClr val="accent4">
              <a:lumMod val="60000"/>
              <a:lumOff val="40000"/>
            </a:schemeClr>
          </a:solidFill>
        </p:spPr>
        <p:txBody>
          <a:bodyPr wrap="square" rtlCol="0">
            <a:spAutoFit/>
          </a:bodyPr>
          <a:lstStyle/>
          <a:p>
            <a:pPr algn="ctr"/>
            <a:r>
              <a:rPr lang="en-IE" b="1" dirty="0"/>
              <a:t>Reliable?</a:t>
            </a:r>
          </a:p>
        </p:txBody>
      </p:sp>
      <p:sp>
        <p:nvSpPr>
          <p:cNvPr id="9" name="TextBox 8">
            <a:extLst>
              <a:ext uri="{FF2B5EF4-FFF2-40B4-BE49-F238E27FC236}">
                <a16:creationId xmlns:a16="http://schemas.microsoft.com/office/drawing/2014/main" id="{659D8C9C-787E-3242-AA8E-05C2E98EB85E}"/>
              </a:ext>
            </a:extLst>
          </p:cNvPr>
          <p:cNvSpPr txBox="1"/>
          <p:nvPr/>
        </p:nvSpPr>
        <p:spPr>
          <a:xfrm>
            <a:off x="138839" y="3613780"/>
            <a:ext cx="1169377" cy="369332"/>
          </a:xfrm>
          <a:prstGeom prst="rect">
            <a:avLst/>
          </a:prstGeom>
          <a:solidFill>
            <a:schemeClr val="accent4">
              <a:lumMod val="60000"/>
              <a:lumOff val="40000"/>
            </a:schemeClr>
          </a:solidFill>
        </p:spPr>
        <p:txBody>
          <a:bodyPr wrap="square" rtlCol="0">
            <a:spAutoFit/>
          </a:bodyPr>
          <a:lstStyle/>
          <a:p>
            <a:pPr algn="ctr"/>
            <a:r>
              <a:rPr lang="en-IE" dirty="0"/>
              <a:t>Why?</a:t>
            </a:r>
          </a:p>
        </p:txBody>
      </p:sp>
      <p:cxnSp>
        <p:nvCxnSpPr>
          <p:cNvPr id="10" name="Straight Arrow Connector 9">
            <a:extLst>
              <a:ext uri="{FF2B5EF4-FFF2-40B4-BE49-F238E27FC236}">
                <a16:creationId xmlns:a16="http://schemas.microsoft.com/office/drawing/2014/main" id="{A3FA707B-E304-4D4F-AB78-11D7FBC01E3E}"/>
              </a:ext>
            </a:extLst>
          </p:cNvPr>
          <p:cNvCxnSpPr>
            <a:cxnSpLocks/>
          </p:cNvCxnSpPr>
          <p:nvPr/>
        </p:nvCxnSpPr>
        <p:spPr>
          <a:xfrm>
            <a:off x="723528" y="3416935"/>
            <a:ext cx="6595" cy="1749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598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885F53-CF77-4F45-9B70-C0570C046D31}"/>
              </a:ext>
            </a:extLst>
          </p:cNvPr>
          <p:cNvSpPr txBox="1"/>
          <p:nvPr/>
        </p:nvSpPr>
        <p:spPr>
          <a:xfrm>
            <a:off x="6837416" y="5672588"/>
            <a:ext cx="2009394" cy="338554"/>
          </a:xfrm>
          <a:prstGeom prst="rect">
            <a:avLst/>
          </a:prstGeom>
          <a:noFill/>
        </p:spPr>
        <p:txBody>
          <a:bodyPr wrap="square" rtlCol="0">
            <a:spAutoFit/>
          </a:bodyPr>
          <a:lstStyle/>
          <a:p>
            <a:r>
              <a:rPr lang="en-IE" sz="1600" dirty="0"/>
              <a:t>See </a:t>
            </a:r>
            <a:r>
              <a:rPr lang="en-IE" sz="1600" i="1" dirty="0"/>
              <a:t>Skills Book </a:t>
            </a:r>
            <a:r>
              <a:rPr lang="en-IE" sz="1600" dirty="0"/>
              <a:t>p. 111</a:t>
            </a:r>
          </a:p>
        </p:txBody>
      </p:sp>
      <p:sp>
        <p:nvSpPr>
          <p:cNvPr id="6" name="Title 5">
            <a:extLst>
              <a:ext uri="{FF2B5EF4-FFF2-40B4-BE49-F238E27FC236}">
                <a16:creationId xmlns:a16="http://schemas.microsoft.com/office/drawing/2014/main" id="{3EBEB500-12DC-443E-B396-B7AA6F32EE0E}"/>
              </a:ext>
            </a:extLst>
          </p:cNvPr>
          <p:cNvSpPr>
            <a:spLocks noGrp="1"/>
          </p:cNvSpPr>
          <p:nvPr>
            <p:ph type="title"/>
          </p:nvPr>
        </p:nvSpPr>
        <p:spPr>
          <a:xfrm>
            <a:off x="112833" y="418220"/>
            <a:ext cx="8820151" cy="1325563"/>
          </a:xfrm>
        </p:spPr>
        <p:txBody>
          <a:bodyPr>
            <a:normAutofit/>
          </a:bodyPr>
          <a:lstStyle/>
          <a:p>
            <a:r>
              <a:rPr lang="en-IE" dirty="0">
                <a:solidFill>
                  <a:srgbClr val="FF0000"/>
                </a:solidFill>
              </a:rPr>
              <a:t>What did the British Government do?</a:t>
            </a:r>
            <a:endParaRPr lang="en-US" dirty="0">
              <a:solidFill>
                <a:srgbClr val="FF0000"/>
              </a:solidFill>
            </a:endParaRPr>
          </a:p>
        </p:txBody>
      </p:sp>
      <p:pic>
        <p:nvPicPr>
          <p:cNvPr id="9" name="Content Placeholder 8">
            <a:extLst>
              <a:ext uri="{FF2B5EF4-FFF2-40B4-BE49-F238E27FC236}">
                <a16:creationId xmlns:a16="http://schemas.microsoft.com/office/drawing/2014/main" id="{5DE9208D-124F-41CA-BA14-C305357B4F3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1680137"/>
            <a:ext cx="7556417" cy="2206063"/>
          </a:xfrm>
        </p:spPr>
      </p:pic>
      <p:pic>
        <p:nvPicPr>
          <p:cNvPr id="11" name="Picture 10">
            <a:extLst>
              <a:ext uri="{FF2B5EF4-FFF2-40B4-BE49-F238E27FC236}">
                <a16:creationId xmlns:a16="http://schemas.microsoft.com/office/drawing/2014/main" id="{266D5C2C-ED39-43EA-A48D-F1F19FF047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6764" y="5080517"/>
            <a:ext cx="588491" cy="520645"/>
          </a:xfrm>
          <a:prstGeom prst="rect">
            <a:avLst/>
          </a:prstGeom>
        </p:spPr>
      </p:pic>
      <p:pic>
        <p:nvPicPr>
          <p:cNvPr id="14" name="Picture 13">
            <a:extLst>
              <a:ext uri="{FF2B5EF4-FFF2-40B4-BE49-F238E27FC236}">
                <a16:creationId xmlns:a16="http://schemas.microsoft.com/office/drawing/2014/main" id="{7A10CFA0-5DAD-4FAA-81D8-BF9CB69AD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6172" y="1476452"/>
            <a:ext cx="2291883" cy="3194085"/>
          </a:xfrm>
          <a:prstGeom prst="rect">
            <a:avLst/>
          </a:prstGeom>
        </p:spPr>
      </p:pic>
      <p:sp>
        <p:nvSpPr>
          <p:cNvPr id="2" name="TextBox 1">
            <a:extLst>
              <a:ext uri="{FF2B5EF4-FFF2-40B4-BE49-F238E27FC236}">
                <a16:creationId xmlns:a16="http://schemas.microsoft.com/office/drawing/2014/main" id="{F8D6E78C-9C75-FD48-A850-B0A0772601EC}"/>
              </a:ext>
            </a:extLst>
          </p:cNvPr>
          <p:cNvSpPr txBox="1"/>
          <p:nvPr/>
        </p:nvSpPr>
        <p:spPr>
          <a:xfrm>
            <a:off x="7651010" y="4690861"/>
            <a:ext cx="1337045" cy="369332"/>
          </a:xfrm>
          <a:prstGeom prst="rect">
            <a:avLst/>
          </a:prstGeom>
          <a:noFill/>
          <a:ln>
            <a:solidFill>
              <a:schemeClr val="tx1"/>
            </a:solidFill>
          </a:ln>
        </p:spPr>
        <p:txBody>
          <a:bodyPr wrap="square" rtlCol="0">
            <a:spAutoFit/>
          </a:bodyPr>
          <a:lstStyle/>
          <a:p>
            <a:r>
              <a:rPr lang="en-IE" dirty="0"/>
              <a:t>Robert Peel</a:t>
            </a:r>
          </a:p>
        </p:txBody>
      </p:sp>
      <p:sp>
        <p:nvSpPr>
          <p:cNvPr id="3" name="TextBox 2">
            <a:extLst>
              <a:ext uri="{FF2B5EF4-FFF2-40B4-BE49-F238E27FC236}">
                <a16:creationId xmlns:a16="http://schemas.microsoft.com/office/drawing/2014/main" id="{5AC7B0B4-A935-DD42-8F0F-B4086AC07BE9}"/>
              </a:ext>
            </a:extLst>
          </p:cNvPr>
          <p:cNvSpPr txBox="1"/>
          <p:nvPr/>
        </p:nvSpPr>
        <p:spPr>
          <a:xfrm>
            <a:off x="501162" y="5470173"/>
            <a:ext cx="4422530" cy="369332"/>
          </a:xfrm>
          <a:prstGeom prst="rect">
            <a:avLst/>
          </a:prstGeom>
          <a:solidFill>
            <a:srgbClr val="FFC000"/>
          </a:solidFill>
        </p:spPr>
        <p:txBody>
          <a:bodyPr wrap="square" rtlCol="0">
            <a:spAutoFit/>
          </a:bodyPr>
          <a:lstStyle/>
          <a:p>
            <a:r>
              <a:rPr lang="en-IE" dirty="0"/>
              <a:t>How successful was each of these policies?</a:t>
            </a:r>
          </a:p>
        </p:txBody>
      </p:sp>
    </p:spTree>
    <p:extLst>
      <p:ext uri="{BB962C8B-B14F-4D97-AF65-F5344CB8AC3E}">
        <p14:creationId xmlns:p14="http://schemas.microsoft.com/office/powerpoint/2010/main" val="3991299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FD7684-D6EE-4BE4-B0E8-5BD97501B6CF}"/>
              </a:ext>
            </a:extLst>
          </p:cNvPr>
          <p:cNvSpPr>
            <a:spLocks noGrp="1"/>
          </p:cNvSpPr>
          <p:nvPr>
            <p:ph type="title"/>
          </p:nvPr>
        </p:nvSpPr>
        <p:spPr/>
        <p:txBody>
          <a:bodyPr/>
          <a:lstStyle/>
          <a:p>
            <a:r>
              <a:rPr lang="en-IE" dirty="0">
                <a:solidFill>
                  <a:srgbClr val="FF0000"/>
                </a:solidFill>
              </a:rPr>
              <a:t>Famine Relief</a:t>
            </a:r>
            <a:endParaRPr lang="en-US" dirty="0">
              <a:solidFill>
                <a:srgbClr val="FF0000"/>
              </a:solidFill>
            </a:endParaRPr>
          </a:p>
        </p:txBody>
      </p:sp>
      <p:pic>
        <p:nvPicPr>
          <p:cNvPr id="6" name="Content Placeholder 5">
            <a:extLst>
              <a:ext uri="{FF2B5EF4-FFF2-40B4-BE49-F238E27FC236}">
                <a16:creationId xmlns:a16="http://schemas.microsoft.com/office/drawing/2014/main" id="{CBECA2C9-3E6D-46D0-83F2-6A5CA8E0EA8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994979" y="1037492"/>
            <a:ext cx="5149021" cy="4482163"/>
          </a:xfrm>
        </p:spPr>
      </p:pic>
      <p:pic>
        <p:nvPicPr>
          <p:cNvPr id="8" name="Picture 7">
            <a:extLst>
              <a:ext uri="{FF2B5EF4-FFF2-40B4-BE49-F238E27FC236}">
                <a16:creationId xmlns:a16="http://schemas.microsoft.com/office/drawing/2014/main" id="{9F491973-49D8-45BD-A8DF-58CCC829B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285" y="1780105"/>
            <a:ext cx="4190383" cy="3647679"/>
          </a:xfrm>
          <a:prstGeom prst="rect">
            <a:avLst/>
          </a:prstGeom>
        </p:spPr>
      </p:pic>
      <p:sp>
        <p:nvSpPr>
          <p:cNvPr id="2" name="TextBox 1">
            <a:extLst>
              <a:ext uri="{FF2B5EF4-FFF2-40B4-BE49-F238E27FC236}">
                <a16:creationId xmlns:a16="http://schemas.microsoft.com/office/drawing/2014/main" id="{6F5C2724-3CAB-4D7F-880C-1598F175A098}"/>
              </a:ext>
            </a:extLst>
          </p:cNvPr>
          <p:cNvSpPr txBox="1"/>
          <p:nvPr/>
        </p:nvSpPr>
        <p:spPr>
          <a:xfrm>
            <a:off x="4110098" y="5517200"/>
            <a:ext cx="3509902" cy="584775"/>
          </a:xfrm>
          <a:prstGeom prst="rect">
            <a:avLst/>
          </a:prstGeom>
          <a:noFill/>
          <a:ln>
            <a:solidFill>
              <a:schemeClr val="tx1"/>
            </a:solidFill>
          </a:ln>
        </p:spPr>
        <p:txBody>
          <a:bodyPr wrap="square" rtlCol="0">
            <a:spAutoFit/>
          </a:bodyPr>
          <a:lstStyle/>
          <a:p>
            <a:r>
              <a:rPr lang="en-IE" sz="1600" dirty="0"/>
              <a:t>Map showing the percentage of people taking up rations in the summer of 1847</a:t>
            </a:r>
            <a:endParaRPr lang="en-US" sz="1600" dirty="0"/>
          </a:p>
        </p:txBody>
      </p:sp>
    </p:spTree>
    <p:extLst>
      <p:ext uri="{BB962C8B-B14F-4D97-AF65-F5344CB8AC3E}">
        <p14:creationId xmlns:p14="http://schemas.microsoft.com/office/powerpoint/2010/main" val="3940886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FE3F-BA3E-4A41-944C-6F29EBACB2C6}"/>
              </a:ext>
            </a:extLst>
          </p:cNvPr>
          <p:cNvSpPr>
            <a:spLocks noGrp="1"/>
          </p:cNvSpPr>
          <p:nvPr>
            <p:ph type="title"/>
          </p:nvPr>
        </p:nvSpPr>
        <p:spPr/>
        <p:txBody>
          <a:bodyPr/>
          <a:lstStyle/>
          <a:p>
            <a:r>
              <a:rPr lang="en-IE" dirty="0">
                <a:solidFill>
                  <a:srgbClr val="FF0000"/>
                </a:solidFill>
              </a:rPr>
              <a:t>Famine Relief</a:t>
            </a:r>
            <a:endParaRPr lang="en-US" dirty="0">
              <a:solidFill>
                <a:srgbClr val="FF0000"/>
              </a:solidFill>
            </a:endParaRPr>
          </a:p>
        </p:txBody>
      </p:sp>
      <p:pic>
        <p:nvPicPr>
          <p:cNvPr id="4" name="Picture 3">
            <a:extLst>
              <a:ext uri="{FF2B5EF4-FFF2-40B4-BE49-F238E27FC236}">
                <a16:creationId xmlns:a16="http://schemas.microsoft.com/office/drawing/2014/main" id="{49EFEE74-8C1C-4559-8ABC-51F8B2AAAD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16228" y="1333382"/>
            <a:ext cx="3511543" cy="4873852"/>
          </a:xfrm>
          <a:prstGeom prst="rect">
            <a:avLst/>
          </a:prstGeom>
        </p:spPr>
      </p:pic>
      <p:sp>
        <p:nvSpPr>
          <p:cNvPr id="3" name="TextBox 2">
            <a:extLst>
              <a:ext uri="{FF2B5EF4-FFF2-40B4-BE49-F238E27FC236}">
                <a16:creationId xmlns:a16="http://schemas.microsoft.com/office/drawing/2014/main" id="{27D983BB-26CD-E64A-9AAB-E448A8755FEE}"/>
              </a:ext>
            </a:extLst>
          </p:cNvPr>
          <p:cNvSpPr txBox="1"/>
          <p:nvPr/>
        </p:nvSpPr>
        <p:spPr>
          <a:xfrm>
            <a:off x="6620608" y="3640015"/>
            <a:ext cx="2127738" cy="1200329"/>
          </a:xfrm>
          <a:prstGeom prst="rect">
            <a:avLst/>
          </a:prstGeom>
          <a:solidFill>
            <a:schemeClr val="accent4">
              <a:lumMod val="20000"/>
              <a:lumOff val="80000"/>
            </a:schemeClr>
          </a:solidFill>
          <a:ln>
            <a:solidFill>
              <a:schemeClr val="tx1"/>
            </a:solidFill>
          </a:ln>
        </p:spPr>
        <p:txBody>
          <a:bodyPr wrap="square" rtlCol="0">
            <a:spAutoFit/>
          </a:bodyPr>
          <a:lstStyle/>
          <a:p>
            <a:r>
              <a:rPr lang="en-IE" dirty="0"/>
              <a:t>In what years were exports of grain  greater than imports?</a:t>
            </a:r>
          </a:p>
        </p:txBody>
      </p:sp>
    </p:spTree>
    <p:extLst>
      <p:ext uri="{BB962C8B-B14F-4D97-AF65-F5344CB8AC3E}">
        <p14:creationId xmlns:p14="http://schemas.microsoft.com/office/powerpoint/2010/main" val="213046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3D3BB-C910-A348-9783-43DE4A2C9738}"/>
              </a:ext>
            </a:extLst>
          </p:cNvPr>
          <p:cNvSpPr txBox="1"/>
          <p:nvPr/>
        </p:nvSpPr>
        <p:spPr>
          <a:xfrm>
            <a:off x="193429" y="642541"/>
            <a:ext cx="4097860" cy="769441"/>
          </a:xfrm>
          <a:prstGeom prst="rect">
            <a:avLst/>
          </a:prstGeom>
          <a:noFill/>
        </p:spPr>
        <p:txBody>
          <a:bodyPr wrap="square" rtlCol="0">
            <a:spAutoFit/>
          </a:bodyPr>
          <a:lstStyle/>
          <a:p>
            <a:r>
              <a:rPr lang="en-IE" sz="4400" dirty="0">
                <a:solidFill>
                  <a:srgbClr val="FF0000"/>
                </a:solidFill>
                <a:latin typeface="+mj-lt"/>
              </a:rPr>
              <a:t>Famine Relief</a:t>
            </a:r>
          </a:p>
        </p:txBody>
      </p:sp>
      <p:sp>
        <p:nvSpPr>
          <p:cNvPr id="4" name="TextBox 3">
            <a:extLst>
              <a:ext uri="{FF2B5EF4-FFF2-40B4-BE49-F238E27FC236}">
                <a16:creationId xmlns:a16="http://schemas.microsoft.com/office/drawing/2014/main" id="{3FDE68A4-1581-7F44-BA5F-581AD199E7C5}"/>
              </a:ext>
            </a:extLst>
          </p:cNvPr>
          <p:cNvSpPr txBox="1"/>
          <p:nvPr/>
        </p:nvSpPr>
        <p:spPr>
          <a:xfrm>
            <a:off x="6394890" y="1444212"/>
            <a:ext cx="2568987" cy="2462213"/>
          </a:xfrm>
          <a:prstGeom prst="rect">
            <a:avLst/>
          </a:prstGeom>
          <a:noFill/>
        </p:spPr>
        <p:txBody>
          <a:bodyPr wrap="square" rtlCol="0">
            <a:spAutoFit/>
          </a:bodyPr>
          <a:lstStyle/>
          <a:p>
            <a:r>
              <a:rPr lang="en-IE" sz="2000" b="1" dirty="0">
                <a:solidFill>
                  <a:srgbClr val="0070C0"/>
                </a:solidFill>
              </a:rPr>
              <a:t>Workhouses</a:t>
            </a:r>
          </a:p>
          <a:p>
            <a:endParaRPr lang="en-IE" sz="1400" dirty="0"/>
          </a:p>
          <a:p>
            <a:pPr marL="285750" indent="-285750">
              <a:buClr>
                <a:srgbClr val="0070C0"/>
              </a:buClr>
              <a:buFont typeface="Arial" panose="020B0604020202020204" pitchFamily="34" charset="0"/>
              <a:buChar char="•"/>
            </a:pPr>
            <a:r>
              <a:rPr lang="en-IE" sz="2000" dirty="0"/>
              <a:t>In 1848, 200,000 in workhouses</a:t>
            </a:r>
          </a:p>
          <a:p>
            <a:pPr marL="285750" indent="-285750">
              <a:buClr>
                <a:srgbClr val="0070C0"/>
              </a:buClr>
              <a:buFont typeface="Arial" panose="020B0604020202020204" pitchFamily="34" charset="0"/>
              <a:buChar char="•"/>
            </a:pPr>
            <a:r>
              <a:rPr lang="en-IE" sz="2000" dirty="0"/>
              <a:t>Overcrowded</a:t>
            </a:r>
          </a:p>
          <a:p>
            <a:pPr marL="285750" indent="-285750">
              <a:buClr>
                <a:srgbClr val="0070C0"/>
              </a:buClr>
              <a:buFont typeface="Arial" panose="020B0604020202020204" pitchFamily="34" charset="0"/>
              <a:buChar char="•"/>
            </a:pPr>
            <a:r>
              <a:rPr lang="en-IE" sz="2000" dirty="0"/>
              <a:t>Disease spread</a:t>
            </a:r>
          </a:p>
          <a:p>
            <a:pPr marL="285750" indent="-285750">
              <a:buClr>
                <a:srgbClr val="0070C0"/>
              </a:buClr>
              <a:buFont typeface="Arial" panose="020B0604020202020204" pitchFamily="34" charset="0"/>
              <a:buChar char="•"/>
            </a:pPr>
            <a:r>
              <a:rPr lang="en-IE" sz="2000" b="1" dirty="0"/>
              <a:t>‘Outdoor relief’ </a:t>
            </a:r>
            <a:r>
              <a:rPr lang="en-IE" sz="2000" dirty="0"/>
              <a:t>for 800,000 people</a:t>
            </a:r>
          </a:p>
        </p:txBody>
      </p:sp>
      <p:sp>
        <p:nvSpPr>
          <p:cNvPr id="5" name="TextBox 4">
            <a:extLst>
              <a:ext uri="{FF2B5EF4-FFF2-40B4-BE49-F238E27FC236}">
                <a16:creationId xmlns:a16="http://schemas.microsoft.com/office/drawing/2014/main" id="{B28647E3-104D-6647-8A77-625E9D5B6380}"/>
              </a:ext>
            </a:extLst>
          </p:cNvPr>
          <p:cNvSpPr txBox="1"/>
          <p:nvPr/>
        </p:nvSpPr>
        <p:spPr>
          <a:xfrm>
            <a:off x="7162219" y="5830818"/>
            <a:ext cx="1946089" cy="338554"/>
          </a:xfrm>
          <a:prstGeom prst="rect">
            <a:avLst/>
          </a:prstGeom>
          <a:noFill/>
        </p:spPr>
        <p:txBody>
          <a:bodyPr wrap="square" rtlCol="0">
            <a:spAutoFit/>
          </a:bodyPr>
          <a:lstStyle/>
          <a:p>
            <a:r>
              <a:rPr lang="en-IE" sz="1600" dirty="0"/>
              <a:t>See </a:t>
            </a:r>
            <a:r>
              <a:rPr lang="en-IE" sz="1600" i="1" dirty="0"/>
              <a:t>Skills Book </a:t>
            </a:r>
            <a:r>
              <a:rPr lang="en-IE" sz="1600" dirty="0"/>
              <a:t>p. 112</a:t>
            </a:r>
          </a:p>
        </p:txBody>
      </p:sp>
      <p:sp>
        <p:nvSpPr>
          <p:cNvPr id="6" name="TextBox 5">
            <a:extLst>
              <a:ext uri="{FF2B5EF4-FFF2-40B4-BE49-F238E27FC236}">
                <a16:creationId xmlns:a16="http://schemas.microsoft.com/office/drawing/2014/main" id="{1F5E9D86-9F0A-4623-957A-DB7B63E6DE55}"/>
              </a:ext>
            </a:extLst>
          </p:cNvPr>
          <p:cNvSpPr txBox="1"/>
          <p:nvPr/>
        </p:nvSpPr>
        <p:spPr>
          <a:xfrm>
            <a:off x="193429" y="1444212"/>
            <a:ext cx="5967047" cy="3170099"/>
          </a:xfrm>
          <a:prstGeom prst="rect">
            <a:avLst/>
          </a:prstGeom>
          <a:blipFill>
            <a:blip r:embed="rId2"/>
            <a:tile tx="0" ty="0" sx="100000" sy="100000" flip="none" algn="tl"/>
          </a:blipFill>
        </p:spPr>
        <p:txBody>
          <a:bodyPr wrap="square" rtlCol="0">
            <a:spAutoFit/>
          </a:bodyPr>
          <a:lstStyle/>
          <a:p>
            <a:pPr algn="ctr"/>
            <a:r>
              <a:rPr lang="en-IE" sz="2000" b="1" u="sng" dirty="0">
                <a:latin typeface="Arial Black" panose="020B0A04020102020204" pitchFamily="34" charset="0"/>
              </a:rPr>
              <a:t>Soup kitchen recipes</a:t>
            </a:r>
          </a:p>
          <a:p>
            <a:pPr algn="ctr"/>
            <a:endParaRPr lang="en-IE" b="1" u="sng" dirty="0"/>
          </a:p>
          <a:p>
            <a:pPr algn="ctr"/>
            <a:r>
              <a:rPr lang="en-IE" b="1" dirty="0">
                <a:latin typeface="Arial Black" panose="020B0A04020102020204" pitchFamily="34" charset="0"/>
              </a:rPr>
              <a:t>Quaker Soup</a:t>
            </a:r>
          </a:p>
          <a:p>
            <a:r>
              <a:rPr lang="en-IE" sz="1400" dirty="0"/>
              <a:t>100 gallons of water				21 lbs each of oatmeal and barley</a:t>
            </a:r>
          </a:p>
          <a:p>
            <a:r>
              <a:rPr lang="en-IE" sz="1400" dirty="0"/>
              <a:t>75 lbs of meat (salt beef or pork)		1 ½ lbs pepper</a:t>
            </a:r>
          </a:p>
          <a:p>
            <a:r>
              <a:rPr lang="en-IE" sz="1400" dirty="0"/>
              <a:t>35 lbs of dried peas				14 lbs of salt</a:t>
            </a:r>
          </a:p>
          <a:p>
            <a:endParaRPr lang="en-IE" sz="1400" dirty="0"/>
          </a:p>
          <a:p>
            <a:pPr algn="ctr"/>
            <a:r>
              <a:rPr lang="en-IE" b="1" dirty="0">
                <a:latin typeface="Arial Black" panose="020B0A04020102020204" pitchFamily="34" charset="0"/>
              </a:rPr>
              <a:t>Recipe for Government Soup</a:t>
            </a:r>
          </a:p>
          <a:p>
            <a:r>
              <a:rPr lang="en-IE" sz="1400" dirty="0"/>
              <a:t>21 ½ lbs beef					100 onions</a:t>
            </a:r>
          </a:p>
          <a:p>
            <a:r>
              <a:rPr lang="en-IE" sz="1400" dirty="0"/>
              <a:t>6 ¼ lbs dripping					1 ½ lbs brown sugar</a:t>
            </a:r>
          </a:p>
          <a:p>
            <a:r>
              <a:rPr lang="en-IE" sz="1400" dirty="0"/>
              <a:t>25 lbs each of flour and barley</a:t>
            </a:r>
          </a:p>
          <a:p>
            <a:r>
              <a:rPr lang="en-IE" sz="1400" dirty="0"/>
              <a:t>9 lbs salt</a:t>
            </a:r>
          </a:p>
          <a:p>
            <a:endParaRPr lang="en-IE" sz="1400" dirty="0"/>
          </a:p>
        </p:txBody>
      </p:sp>
      <p:pic>
        <p:nvPicPr>
          <p:cNvPr id="8" name="Picture 7">
            <a:extLst>
              <a:ext uri="{FF2B5EF4-FFF2-40B4-BE49-F238E27FC236}">
                <a16:creationId xmlns:a16="http://schemas.microsoft.com/office/drawing/2014/main" id="{64EEDCA9-6563-4A1E-B850-3E84A5F432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9914" y="5246369"/>
            <a:ext cx="610700" cy="540293"/>
          </a:xfrm>
          <a:prstGeom prst="rect">
            <a:avLst/>
          </a:prstGeom>
        </p:spPr>
      </p:pic>
    </p:spTree>
    <p:extLst>
      <p:ext uri="{BB962C8B-B14F-4D97-AF65-F5344CB8AC3E}">
        <p14:creationId xmlns:p14="http://schemas.microsoft.com/office/powerpoint/2010/main" val="1502380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0E820-5F3E-4E46-8435-BD1C58D3799D}"/>
              </a:ext>
            </a:extLst>
          </p:cNvPr>
          <p:cNvSpPr txBox="1"/>
          <p:nvPr/>
        </p:nvSpPr>
        <p:spPr>
          <a:xfrm>
            <a:off x="367108" y="664913"/>
            <a:ext cx="4837938" cy="769441"/>
          </a:xfrm>
          <a:prstGeom prst="rect">
            <a:avLst/>
          </a:prstGeom>
          <a:noFill/>
        </p:spPr>
        <p:txBody>
          <a:bodyPr wrap="square" rtlCol="0">
            <a:spAutoFit/>
          </a:bodyPr>
          <a:lstStyle/>
          <a:p>
            <a:r>
              <a:rPr lang="en-IE" sz="4400" dirty="0">
                <a:solidFill>
                  <a:srgbClr val="FF0000"/>
                </a:solidFill>
                <a:latin typeface="+mj-lt"/>
              </a:rPr>
              <a:t>Government Policy</a:t>
            </a:r>
          </a:p>
        </p:txBody>
      </p:sp>
      <p:sp>
        <p:nvSpPr>
          <p:cNvPr id="4" name="TextBox 3">
            <a:extLst>
              <a:ext uri="{FF2B5EF4-FFF2-40B4-BE49-F238E27FC236}">
                <a16:creationId xmlns:a16="http://schemas.microsoft.com/office/drawing/2014/main" id="{7FBFC898-0E1A-4388-85BA-ECCDC616BBC5}"/>
              </a:ext>
            </a:extLst>
          </p:cNvPr>
          <p:cNvSpPr txBox="1"/>
          <p:nvPr/>
        </p:nvSpPr>
        <p:spPr>
          <a:xfrm>
            <a:off x="281354" y="1670538"/>
            <a:ext cx="8537331" cy="3139321"/>
          </a:xfrm>
          <a:prstGeom prst="rect">
            <a:avLst/>
          </a:prstGeom>
          <a:blipFill dpi="0" rotWithShape="1">
            <a:blip r:embed="rId2">
              <a:alphaModFix amt="76000"/>
            </a:blip>
            <a:srcRect/>
            <a:tile tx="0" ty="0" sx="100000" sy="100000" flip="none" algn="tl"/>
          </a:blipFill>
        </p:spPr>
        <p:txBody>
          <a:bodyPr wrap="square" rtlCol="0">
            <a:spAutoFit/>
          </a:bodyPr>
          <a:lstStyle/>
          <a:p>
            <a:r>
              <a:rPr lang="en-IE" b="1" dirty="0"/>
              <a:t>Charles Trevelyan was the most senior civil servant who made decisions about famine relief in Ireland</a:t>
            </a:r>
          </a:p>
          <a:p>
            <a:r>
              <a:rPr lang="en-IE" dirty="0"/>
              <a:t>Local distress (suffering) cannot be helped out of national (government) funds without great abuses and evils … All (people) are interested in getting as much as they can. It is nobody’s concern to put a check on the spending. … Ireland is not the only country which would have been thrown off its balance by the attraction of ‘public money’. All classes ‘make a poor mouth,’ as it is called in Ireland. They conceal (hide) their advantages, exaggerate their difficulties, and relax their effort. The cottier does not sow his poor in improving his estate, because by doing so they would disentitle themselves to (forfeit) their ‘share of the relief’.</a:t>
            </a:r>
          </a:p>
          <a:p>
            <a:r>
              <a:rPr lang="en-IE" b="1" dirty="0">
                <a:solidFill>
                  <a:schemeClr val="accent2">
                    <a:lumMod val="75000"/>
                  </a:schemeClr>
                </a:solidFill>
              </a:rPr>
              <a:t>		(Charles Trevelyan, ‘The Irish Crisis’, </a:t>
            </a:r>
            <a:r>
              <a:rPr lang="en-IE" b="1" i="1" dirty="0">
                <a:solidFill>
                  <a:schemeClr val="accent2">
                    <a:lumMod val="75000"/>
                  </a:schemeClr>
                </a:solidFill>
              </a:rPr>
              <a:t>Edinburgh Review</a:t>
            </a:r>
            <a:r>
              <a:rPr lang="en-IE" b="1" dirty="0">
                <a:solidFill>
                  <a:schemeClr val="accent2">
                    <a:lumMod val="75000"/>
                  </a:schemeClr>
                </a:solidFill>
              </a:rPr>
              <a:t>, January 1848)</a:t>
            </a:r>
            <a:endParaRPr lang="en-US" dirty="0">
              <a:solidFill>
                <a:schemeClr val="accent2">
                  <a:lumMod val="75000"/>
                </a:schemeClr>
              </a:solidFill>
            </a:endParaRPr>
          </a:p>
        </p:txBody>
      </p:sp>
      <p:sp>
        <p:nvSpPr>
          <p:cNvPr id="3" name="TextBox 2">
            <a:extLst>
              <a:ext uri="{FF2B5EF4-FFF2-40B4-BE49-F238E27FC236}">
                <a16:creationId xmlns:a16="http://schemas.microsoft.com/office/drawing/2014/main" id="{8860DE57-1F66-DA46-8F7E-6A9BAA4138D1}"/>
              </a:ext>
            </a:extLst>
          </p:cNvPr>
          <p:cNvSpPr txBox="1"/>
          <p:nvPr/>
        </p:nvSpPr>
        <p:spPr>
          <a:xfrm>
            <a:off x="1512277" y="5046043"/>
            <a:ext cx="5741377" cy="646331"/>
          </a:xfrm>
          <a:prstGeom prst="rect">
            <a:avLst/>
          </a:prstGeom>
          <a:solidFill>
            <a:schemeClr val="accent4">
              <a:lumMod val="20000"/>
              <a:lumOff val="80000"/>
            </a:schemeClr>
          </a:solidFill>
          <a:ln>
            <a:solidFill>
              <a:schemeClr val="tx1"/>
            </a:solidFill>
          </a:ln>
        </p:spPr>
        <p:txBody>
          <a:bodyPr wrap="square" rtlCol="0">
            <a:spAutoFit/>
          </a:bodyPr>
          <a:lstStyle/>
          <a:p>
            <a:r>
              <a:rPr lang="en-IE" dirty="0"/>
              <a:t>Do you think Trevelyan favoured helping people with government spending during the Great Famine?</a:t>
            </a:r>
          </a:p>
        </p:txBody>
      </p:sp>
      <p:sp>
        <p:nvSpPr>
          <p:cNvPr id="5" name="TextBox 4">
            <a:extLst>
              <a:ext uri="{FF2B5EF4-FFF2-40B4-BE49-F238E27FC236}">
                <a16:creationId xmlns:a16="http://schemas.microsoft.com/office/drawing/2014/main" id="{4F4AFFDD-D979-0C4D-AF66-F60361EBAD69}"/>
              </a:ext>
            </a:extLst>
          </p:cNvPr>
          <p:cNvSpPr txBox="1"/>
          <p:nvPr/>
        </p:nvSpPr>
        <p:spPr>
          <a:xfrm>
            <a:off x="1512277" y="5787527"/>
            <a:ext cx="5741377" cy="369332"/>
          </a:xfrm>
          <a:prstGeom prst="rect">
            <a:avLst/>
          </a:prstGeom>
          <a:solidFill>
            <a:schemeClr val="accent4">
              <a:lumMod val="20000"/>
              <a:lumOff val="80000"/>
            </a:schemeClr>
          </a:solidFill>
          <a:ln>
            <a:solidFill>
              <a:schemeClr val="tx1"/>
            </a:solidFill>
          </a:ln>
        </p:spPr>
        <p:txBody>
          <a:bodyPr wrap="square" rtlCol="0">
            <a:spAutoFit/>
          </a:bodyPr>
          <a:lstStyle/>
          <a:p>
            <a:r>
              <a:rPr lang="en-IE" dirty="0"/>
              <a:t>Why is it important to know what Trevelyan’s views were? </a:t>
            </a:r>
          </a:p>
        </p:txBody>
      </p:sp>
    </p:spTree>
    <p:extLst>
      <p:ext uri="{BB962C8B-B14F-4D97-AF65-F5344CB8AC3E}">
        <p14:creationId xmlns:p14="http://schemas.microsoft.com/office/powerpoint/2010/main" val="1756238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B9D39-BF4E-9F47-90D9-007F2DC17394}"/>
              </a:ext>
            </a:extLst>
          </p:cNvPr>
          <p:cNvSpPr txBox="1"/>
          <p:nvPr/>
        </p:nvSpPr>
        <p:spPr>
          <a:xfrm>
            <a:off x="403801" y="757053"/>
            <a:ext cx="2660904" cy="707886"/>
          </a:xfrm>
          <a:prstGeom prst="rect">
            <a:avLst/>
          </a:prstGeom>
          <a:noFill/>
        </p:spPr>
        <p:txBody>
          <a:bodyPr wrap="square" rtlCol="0">
            <a:spAutoFit/>
          </a:bodyPr>
          <a:lstStyle/>
          <a:p>
            <a:r>
              <a:rPr lang="en-IE" sz="4000" dirty="0">
                <a:solidFill>
                  <a:srgbClr val="FF0000"/>
                </a:solidFill>
                <a:latin typeface="+mj-lt"/>
              </a:rPr>
              <a:t>Emigration</a:t>
            </a:r>
          </a:p>
        </p:txBody>
      </p:sp>
      <p:sp>
        <p:nvSpPr>
          <p:cNvPr id="4" name="TextBox 3">
            <a:extLst>
              <a:ext uri="{FF2B5EF4-FFF2-40B4-BE49-F238E27FC236}">
                <a16:creationId xmlns:a16="http://schemas.microsoft.com/office/drawing/2014/main" id="{2D1FAF7A-BDE1-F248-BB76-EC1BB5D3BE12}"/>
              </a:ext>
            </a:extLst>
          </p:cNvPr>
          <p:cNvSpPr txBox="1"/>
          <p:nvPr/>
        </p:nvSpPr>
        <p:spPr>
          <a:xfrm>
            <a:off x="7220786" y="5809915"/>
            <a:ext cx="2011137" cy="338554"/>
          </a:xfrm>
          <a:prstGeom prst="rect">
            <a:avLst/>
          </a:prstGeom>
          <a:noFill/>
        </p:spPr>
        <p:txBody>
          <a:bodyPr wrap="square" rtlCol="0">
            <a:spAutoFit/>
          </a:bodyPr>
          <a:lstStyle/>
          <a:p>
            <a:r>
              <a:rPr lang="en-IE" sz="1600" dirty="0"/>
              <a:t>See </a:t>
            </a:r>
            <a:r>
              <a:rPr lang="en-IE" sz="1600" i="1" dirty="0"/>
              <a:t>Skills Book </a:t>
            </a:r>
            <a:r>
              <a:rPr lang="en-IE" sz="1600" dirty="0"/>
              <a:t>p. 114</a:t>
            </a:r>
          </a:p>
        </p:txBody>
      </p:sp>
      <p:pic>
        <p:nvPicPr>
          <p:cNvPr id="6" name="Picture 5">
            <a:extLst>
              <a:ext uri="{FF2B5EF4-FFF2-40B4-BE49-F238E27FC236}">
                <a16:creationId xmlns:a16="http://schemas.microsoft.com/office/drawing/2014/main" id="{AC381CF0-1A0A-4CA0-AAF3-94BCF9FCB8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18919" y="5193679"/>
            <a:ext cx="681038" cy="602522"/>
          </a:xfrm>
          <a:prstGeom prst="rect">
            <a:avLst/>
          </a:prstGeom>
        </p:spPr>
      </p:pic>
      <p:pic>
        <p:nvPicPr>
          <p:cNvPr id="7" name="Picture 6">
            <a:extLst>
              <a:ext uri="{FF2B5EF4-FFF2-40B4-BE49-F238E27FC236}">
                <a16:creationId xmlns:a16="http://schemas.microsoft.com/office/drawing/2014/main" id="{F09E1793-5900-46CC-9896-F90228002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783" y="1749669"/>
            <a:ext cx="4209470" cy="3664294"/>
          </a:xfrm>
          <a:prstGeom prst="rect">
            <a:avLst/>
          </a:prstGeom>
        </p:spPr>
      </p:pic>
      <p:pic>
        <p:nvPicPr>
          <p:cNvPr id="9" name="Picture 8">
            <a:extLst>
              <a:ext uri="{FF2B5EF4-FFF2-40B4-BE49-F238E27FC236}">
                <a16:creationId xmlns:a16="http://schemas.microsoft.com/office/drawing/2014/main" id="{765EBAE3-E7AE-4534-9EA5-97F0FD9982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0390" y="2162908"/>
            <a:ext cx="4459909" cy="2898788"/>
          </a:xfrm>
          <a:prstGeom prst="rect">
            <a:avLst/>
          </a:prstGeom>
        </p:spPr>
      </p:pic>
      <p:sp>
        <p:nvSpPr>
          <p:cNvPr id="10" name="TextBox 9">
            <a:extLst>
              <a:ext uri="{FF2B5EF4-FFF2-40B4-BE49-F238E27FC236}">
                <a16:creationId xmlns:a16="http://schemas.microsoft.com/office/drawing/2014/main" id="{8FC1D053-EA31-4EB8-ABE3-7BF7CB15038E}"/>
              </a:ext>
            </a:extLst>
          </p:cNvPr>
          <p:cNvSpPr txBox="1"/>
          <p:nvPr/>
        </p:nvSpPr>
        <p:spPr>
          <a:xfrm>
            <a:off x="459113" y="5415978"/>
            <a:ext cx="3681046" cy="369332"/>
          </a:xfrm>
          <a:prstGeom prst="rect">
            <a:avLst/>
          </a:prstGeom>
          <a:noFill/>
          <a:ln>
            <a:solidFill>
              <a:schemeClr val="tx1"/>
            </a:solidFill>
          </a:ln>
        </p:spPr>
        <p:txBody>
          <a:bodyPr wrap="square" rtlCol="0">
            <a:spAutoFit/>
          </a:bodyPr>
          <a:lstStyle/>
          <a:p>
            <a:r>
              <a:rPr lang="en-IE" dirty="0"/>
              <a:t>Emigration from Ireland, 1843–1851</a:t>
            </a:r>
            <a:endParaRPr lang="en-US" dirty="0"/>
          </a:p>
        </p:txBody>
      </p:sp>
      <p:sp>
        <p:nvSpPr>
          <p:cNvPr id="11" name="TextBox 10">
            <a:extLst>
              <a:ext uri="{FF2B5EF4-FFF2-40B4-BE49-F238E27FC236}">
                <a16:creationId xmlns:a16="http://schemas.microsoft.com/office/drawing/2014/main" id="{4904D18D-83A1-4D85-B5FA-28F7F04A1E1D}"/>
              </a:ext>
            </a:extLst>
          </p:cNvPr>
          <p:cNvSpPr txBox="1"/>
          <p:nvPr/>
        </p:nvSpPr>
        <p:spPr>
          <a:xfrm>
            <a:off x="4668583" y="5420900"/>
            <a:ext cx="2563610" cy="369332"/>
          </a:xfrm>
          <a:prstGeom prst="rect">
            <a:avLst/>
          </a:prstGeom>
          <a:noFill/>
          <a:ln>
            <a:solidFill>
              <a:schemeClr val="tx1"/>
            </a:solidFill>
          </a:ln>
        </p:spPr>
        <p:txBody>
          <a:bodyPr wrap="square" rtlCol="0">
            <a:spAutoFit/>
          </a:bodyPr>
          <a:lstStyle/>
          <a:p>
            <a:r>
              <a:rPr lang="en-IE" dirty="0"/>
              <a:t>Emigration from Cork</a:t>
            </a:r>
            <a:endParaRPr lang="en-US" dirty="0"/>
          </a:p>
        </p:txBody>
      </p:sp>
    </p:spTree>
    <p:extLst>
      <p:ext uri="{BB962C8B-B14F-4D97-AF65-F5344CB8AC3E}">
        <p14:creationId xmlns:p14="http://schemas.microsoft.com/office/powerpoint/2010/main" val="2783363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E51CA0-89C3-AA45-ADC7-395BD8BDEE76}"/>
              </a:ext>
            </a:extLst>
          </p:cNvPr>
          <p:cNvSpPr txBox="1"/>
          <p:nvPr/>
        </p:nvSpPr>
        <p:spPr>
          <a:xfrm>
            <a:off x="545593" y="555216"/>
            <a:ext cx="2578608" cy="707886"/>
          </a:xfrm>
          <a:prstGeom prst="rect">
            <a:avLst/>
          </a:prstGeom>
          <a:noFill/>
        </p:spPr>
        <p:txBody>
          <a:bodyPr wrap="square" rtlCol="0">
            <a:spAutoFit/>
          </a:bodyPr>
          <a:lstStyle/>
          <a:p>
            <a:r>
              <a:rPr lang="en-IE" sz="4000" dirty="0">
                <a:solidFill>
                  <a:srgbClr val="FF0000"/>
                </a:solidFill>
                <a:latin typeface="+mj-lt"/>
              </a:rPr>
              <a:t>Emigration</a:t>
            </a:r>
          </a:p>
        </p:txBody>
      </p:sp>
      <p:grpSp>
        <p:nvGrpSpPr>
          <p:cNvPr id="3" name="Group 2">
            <a:extLst>
              <a:ext uri="{FF2B5EF4-FFF2-40B4-BE49-F238E27FC236}">
                <a16:creationId xmlns:a16="http://schemas.microsoft.com/office/drawing/2014/main" id="{BB63AEC7-C98F-3949-AE47-5CCFA89536EE}"/>
              </a:ext>
            </a:extLst>
          </p:cNvPr>
          <p:cNvGrpSpPr/>
          <p:nvPr/>
        </p:nvGrpSpPr>
        <p:grpSpPr>
          <a:xfrm>
            <a:off x="3217985" y="555216"/>
            <a:ext cx="2980591" cy="5555438"/>
            <a:chOff x="571151" y="1315836"/>
            <a:chExt cx="2578608" cy="4927808"/>
          </a:xfrm>
        </p:grpSpPr>
        <p:sp>
          <p:nvSpPr>
            <p:cNvPr id="10" name="Rectangle 9">
              <a:extLst>
                <a:ext uri="{FF2B5EF4-FFF2-40B4-BE49-F238E27FC236}">
                  <a16:creationId xmlns:a16="http://schemas.microsoft.com/office/drawing/2014/main" id="{7A529801-8FE5-4C59-8EE0-08961FD1B516}"/>
                </a:ext>
              </a:extLst>
            </p:cNvPr>
            <p:cNvSpPr/>
            <p:nvPr/>
          </p:nvSpPr>
          <p:spPr>
            <a:xfrm>
              <a:off x="571151" y="1365386"/>
              <a:ext cx="2578608" cy="487825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CDD54D-D772-498C-A720-645255B2B6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432" y="1868704"/>
              <a:ext cx="2486769" cy="4374940"/>
            </a:xfrm>
            <a:prstGeom prst="rect">
              <a:avLst/>
            </a:prstGeom>
          </p:spPr>
        </p:pic>
        <p:sp>
          <p:nvSpPr>
            <p:cNvPr id="9" name="TextBox 8">
              <a:extLst>
                <a:ext uri="{FF2B5EF4-FFF2-40B4-BE49-F238E27FC236}">
                  <a16:creationId xmlns:a16="http://schemas.microsoft.com/office/drawing/2014/main" id="{77B4A588-2294-456B-9A04-5A92F8C9BED1}"/>
                </a:ext>
              </a:extLst>
            </p:cNvPr>
            <p:cNvSpPr txBox="1"/>
            <p:nvPr/>
          </p:nvSpPr>
          <p:spPr>
            <a:xfrm>
              <a:off x="733915" y="1315836"/>
              <a:ext cx="2293803" cy="584775"/>
            </a:xfrm>
            <a:prstGeom prst="rect">
              <a:avLst/>
            </a:prstGeom>
            <a:noFill/>
          </p:spPr>
          <p:txBody>
            <a:bodyPr wrap="square" rtlCol="0">
              <a:spAutoFit/>
            </a:bodyPr>
            <a:lstStyle/>
            <a:p>
              <a:r>
                <a:rPr lang="en-IE" sz="1600" b="1" dirty="0">
                  <a:solidFill>
                    <a:srgbClr val="F5860B"/>
                  </a:solidFill>
                </a:rPr>
                <a:t>Source 3: </a:t>
              </a:r>
              <a:r>
                <a:rPr lang="en-IE" sz="1600" b="1" dirty="0"/>
                <a:t>Advertisement for Packet Ships</a:t>
              </a:r>
              <a:endParaRPr lang="en-US" sz="1600" b="1" dirty="0"/>
            </a:p>
          </p:txBody>
        </p:sp>
      </p:grpSp>
      <p:sp>
        <p:nvSpPr>
          <p:cNvPr id="8" name="TextBox 7">
            <a:extLst>
              <a:ext uri="{FF2B5EF4-FFF2-40B4-BE49-F238E27FC236}">
                <a16:creationId xmlns:a16="http://schemas.microsoft.com/office/drawing/2014/main" id="{1E0D8D18-78CD-B848-8455-2055F10C800B}"/>
              </a:ext>
            </a:extLst>
          </p:cNvPr>
          <p:cNvSpPr txBox="1"/>
          <p:nvPr/>
        </p:nvSpPr>
        <p:spPr>
          <a:xfrm>
            <a:off x="1195757" y="2500778"/>
            <a:ext cx="1169377" cy="923330"/>
          </a:xfrm>
          <a:prstGeom prst="rect">
            <a:avLst/>
          </a:prstGeom>
          <a:solidFill>
            <a:schemeClr val="accent4">
              <a:lumMod val="60000"/>
              <a:lumOff val="40000"/>
            </a:schemeClr>
          </a:solidFill>
        </p:spPr>
        <p:txBody>
          <a:bodyPr wrap="square" rtlCol="0">
            <a:spAutoFit/>
          </a:bodyPr>
          <a:lstStyle/>
          <a:p>
            <a:pPr algn="ctr"/>
            <a:r>
              <a:rPr lang="en-IE" dirty="0"/>
              <a:t>Primary or secondary source?</a:t>
            </a:r>
          </a:p>
        </p:txBody>
      </p:sp>
      <p:sp>
        <p:nvSpPr>
          <p:cNvPr id="11" name="TextBox 10">
            <a:extLst>
              <a:ext uri="{FF2B5EF4-FFF2-40B4-BE49-F238E27FC236}">
                <a16:creationId xmlns:a16="http://schemas.microsoft.com/office/drawing/2014/main" id="{2808D5FB-9EC3-0A4E-8A3D-B5693AF7B148}"/>
              </a:ext>
            </a:extLst>
          </p:cNvPr>
          <p:cNvSpPr txBox="1"/>
          <p:nvPr/>
        </p:nvSpPr>
        <p:spPr>
          <a:xfrm>
            <a:off x="7051427" y="1972916"/>
            <a:ext cx="1245576" cy="369332"/>
          </a:xfrm>
          <a:prstGeom prst="rect">
            <a:avLst/>
          </a:prstGeom>
          <a:solidFill>
            <a:schemeClr val="accent4">
              <a:lumMod val="60000"/>
              <a:lumOff val="40000"/>
            </a:schemeClr>
          </a:solidFill>
        </p:spPr>
        <p:txBody>
          <a:bodyPr wrap="square" rtlCol="0">
            <a:spAutoFit/>
          </a:bodyPr>
          <a:lstStyle/>
          <a:p>
            <a:pPr algn="ctr"/>
            <a:r>
              <a:rPr lang="en-IE" b="1" dirty="0"/>
              <a:t>Objective?</a:t>
            </a:r>
          </a:p>
        </p:txBody>
      </p:sp>
      <p:sp>
        <p:nvSpPr>
          <p:cNvPr id="12" name="TextBox 11">
            <a:extLst>
              <a:ext uri="{FF2B5EF4-FFF2-40B4-BE49-F238E27FC236}">
                <a16:creationId xmlns:a16="http://schemas.microsoft.com/office/drawing/2014/main" id="{27271B44-E9FB-DC4D-87A1-D0E90B4AAA82}"/>
              </a:ext>
            </a:extLst>
          </p:cNvPr>
          <p:cNvSpPr txBox="1"/>
          <p:nvPr/>
        </p:nvSpPr>
        <p:spPr>
          <a:xfrm>
            <a:off x="7127626" y="4880306"/>
            <a:ext cx="1169377" cy="369332"/>
          </a:xfrm>
          <a:prstGeom prst="rect">
            <a:avLst/>
          </a:prstGeom>
          <a:solidFill>
            <a:schemeClr val="accent4">
              <a:lumMod val="60000"/>
              <a:lumOff val="40000"/>
            </a:schemeClr>
          </a:solidFill>
        </p:spPr>
        <p:txBody>
          <a:bodyPr wrap="square" rtlCol="0">
            <a:spAutoFit/>
          </a:bodyPr>
          <a:lstStyle/>
          <a:p>
            <a:pPr algn="ctr"/>
            <a:r>
              <a:rPr lang="en-IE" b="1" dirty="0"/>
              <a:t>Useful?</a:t>
            </a:r>
          </a:p>
        </p:txBody>
      </p:sp>
      <p:sp>
        <p:nvSpPr>
          <p:cNvPr id="13" name="TextBox 12">
            <a:extLst>
              <a:ext uri="{FF2B5EF4-FFF2-40B4-BE49-F238E27FC236}">
                <a16:creationId xmlns:a16="http://schemas.microsoft.com/office/drawing/2014/main" id="{22B39F65-E841-2E4C-B9EE-18006086FC62}"/>
              </a:ext>
            </a:extLst>
          </p:cNvPr>
          <p:cNvSpPr txBox="1"/>
          <p:nvPr/>
        </p:nvSpPr>
        <p:spPr>
          <a:xfrm>
            <a:off x="7051427" y="3426611"/>
            <a:ext cx="1245576" cy="369332"/>
          </a:xfrm>
          <a:prstGeom prst="rect">
            <a:avLst/>
          </a:prstGeom>
          <a:solidFill>
            <a:schemeClr val="accent4">
              <a:lumMod val="60000"/>
              <a:lumOff val="40000"/>
            </a:schemeClr>
          </a:solidFill>
        </p:spPr>
        <p:txBody>
          <a:bodyPr wrap="square" rtlCol="0">
            <a:spAutoFit/>
          </a:bodyPr>
          <a:lstStyle/>
          <a:p>
            <a:pPr algn="ctr"/>
            <a:r>
              <a:rPr lang="en-IE" b="1" dirty="0"/>
              <a:t>Reliable?</a:t>
            </a:r>
          </a:p>
        </p:txBody>
      </p:sp>
      <p:sp>
        <p:nvSpPr>
          <p:cNvPr id="14" name="TextBox 13">
            <a:extLst>
              <a:ext uri="{FF2B5EF4-FFF2-40B4-BE49-F238E27FC236}">
                <a16:creationId xmlns:a16="http://schemas.microsoft.com/office/drawing/2014/main" id="{1BD00267-93C7-154F-B162-72503FAE3C1D}"/>
              </a:ext>
            </a:extLst>
          </p:cNvPr>
          <p:cNvSpPr txBox="1"/>
          <p:nvPr/>
        </p:nvSpPr>
        <p:spPr>
          <a:xfrm>
            <a:off x="1186595" y="3611277"/>
            <a:ext cx="1169377" cy="369332"/>
          </a:xfrm>
          <a:prstGeom prst="rect">
            <a:avLst/>
          </a:prstGeom>
          <a:solidFill>
            <a:schemeClr val="accent4">
              <a:lumMod val="60000"/>
              <a:lumOff val="40000"/>
            </a:schemeClr>
          </a:solidFill>
        </p:spPr>
        <p:txBody>
          <a:bodyPr wrap="square" rtlCol="0">
            <a:spAutoFit/>
          </a:bodyPr>
          <a:lstStyle/>
          <a:p>
            <a:pPr algn="ctr"/>
            <a:r>
              <a:rPr lang="en-IE" dirty="0"/>
              <a:t>Why?</a:t>
            </a:r>
          </a:p>
        </p:txBody>
      </p:sp>
      <p:cxnSp>
        <p:nvCxnSpPr>
          <p:cNvPr id="15" name="Straight Arrow Connector 14">
            <a:extLst>
              <a:ext uri="{FF2B5EF4-FFF2-40B4-BE49-F238E27FC236}">
                <a16:creationId xmlns:a16="http://schemas.microsoft.com/office/drawing/2014/main" id="{4B2262D1-FE3F-5841-B0F0-7889D249203C}"/>
              </a:ext>
            </a:extLst>
          </p:cNvPr>
          <p:cNvCxnSpPr>
            <a:cxnSpLocks/>
          </p:cNvCxnSpPr>
          <p:nvPr/>
        </p:nvCxnSpPr>
        <p:spPr>
          <a:xfrm>
            <a:off x="1771284" y="3414432"/>
            <a:ext cx="6595" cy="1749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839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E51CA0-89C3-AA45-ADC7-395BD8BDEE76}"/>
              </a:ext>
            </a:extLst>
          </p:cNvPr>
          <p:cNvSpPr txBox="1"/>
          <p:nvPr/>
        </p:nvSpPr>
        <p:spPr>
          <a:xfrm>
            <a:off x="545593" y="614356"/>
            <a:ext cx="2578608" cy="707886"/>
          </a:xfrm>
          <a:prstGeom prst="rect">
            <a:avLst/>
          </a:prstGeom>
          <a:noFill/>
        </p:spPr>
        <p:txBody>
          <a:bodyPr wrap="square" rtlCol="0">
            <a:spAutoFit/>
          </a:bodyPr>
          <a:lstStyle/>
          <a:p>
            <a:r>
              <a:rPr lang="en-IE" sz="4000" dirty="0">
                <a:solidFill>
                  <a:srgbClr val="FF0000"/>
                </a:solidFill>
                <a:latin typeface="+mj-lt"/>
              </a:rPr>
              <a:t>Emigration</a:t>
            </a:r>
          </a:p>
        </p:txBody>
      </p:sp>
      <p:sp>
        <p:nvSpPr>
          <p:cNvPr id="4" name="TextBox 3">
            <a:extLst>
              <a:ext uri="{FF2B5EF4-FFF2-40B4-BE49-F238E27FC236}">
                <a16:creationId xmlns:a16="http://schemas.microsoft.com/office/drawing/2014/main" id="{83BB57FC-B0C9-4A92-8DBF-00DA6C479937}"/>
              </a:ext>
            </a:extLst>
          </p:cNvPr>
          <p:cNvSpPr txBox="1"/>
          <p:nvPr/>
        </p:nvSpPr>
        <p:spPr>
          <a:xfrm>
            <a:off x="3004039" y="614356"/>
            <a:ext cx="5096902" cy="5632311"/>
          </a:xfrm>
          <a:prstGeom prst="rect">
            <a:avLst/>
          </a:prstGeom>
          <a:blipFill dpi="0" rotWithShape="1">
            <a:blip r:embed="rId2">
              <a:alphaModFix amt="84000"/>
            </a:blip>
            <a:srcRect/>
            <a:tile tx="0" ty="0" sx="100000" sy="100000" flip="none" algn="tl"/>
          </a:blipFill>
        </p:spPr>
        <p:txBody>
          <a:bodyPr wrap="square" rtlCol="0">
            <a:spAutoFit/>
          </a:bodyPr>
          <a:lstStyle/>
          <a:p>
            <a:r>
              <a:rPr lang="en-IE" b="1" dirty="0">
                <a:solidFill>
                  <a:srgbClr val="F5860B"/>
                </a:solidFill>
              </a:rPr>
              <a:t>Source 4</a:t>
            </a:r>
          </a:p>
          <a:p>
            <a:r>
              <a:rPr lang="en-IE" b="1" dirty="0"/>
              <a:t>Stephen de Vere who travelled on a ship to Canada</a:t>
            </a:r>
          </a:p>
          <a:p>
            <a:r>
              <a:rPr lang="en-IE" dirty="0"/>
              <a:t>Before the emigrant has been a week at sea he is an altered man. How could it be otherwise? Hundreds of poor people men, women, and children of all ages from the </a:t>
            </a:r>
            <a:r>
              <a:rPr lang="en-IE" dirty="0" err="1"/>
              <a:t>driveling</a:t>
            </a:r>
            <a:r>
              <a:rPr lang="en-IE" dirty="0"/>
              <a:t> idiot of ninety to the babe just born, huddled together without light, without air, wallowing in filth and breathing a fetid atmosphere, the fever patients lying between the sound. The meat was of the worst quality. The supply of water shipped on board was abundant, but the quantity served out to the passengers was so scanty that they were frequently obliged to throw overboard their salt provisions and rice, because they had not water enough both for the necessary cooking and the satisfying of their raging thirst afterwards. No cleanliness was enforced; the beds never aired; the food contracted for was supplied, though at irregular times; but false measures were used to measure out the food.  </a:t>
            </a:r>
          </a:p>
        </p:txBody>
      </p:sp>
      <p:sp>
        <p:nvSpPr>
          <p:cNvPr id="3" name="TextBox 2">
            <a:extLst>
              <a:ext uri="{FF2B5EF4-FFF2-40B4-BE49-F238E27FC236}">
                <a16:creationId xmlns:a16="http://schemas.microsoft.com/office/drawing/2014/main" id="{B6A77271-38E6-A743-AFDF-EA8049E06234}"/>
              </a:ext>
            </a:extLst>
          </p:cNvPr>
          <p:cNvSpPr txBox="1"/>
          <p:nvPr/>
        </p:nvSpPr>
        <p:spPr>
          <a:xfrm>
            <a:off x="448407" y="4862146"/>
            <a:ext cx="2268416" cy="923330"/>
          </a:xfrm>
          <a:prstGeom prst="rect">
            <a:avLst/>
          </a:prstGeom>
          <a:solidFill>
            <a:srgbClr val="FFC000"/>
          </a:solidFill>
        </p:spPr>
        <p:txBody>
          <a:bodyPr wrap="square" rtlCol="0">
            <a:spAutoFit/>
          </a:bodyPr>
          <a:lstStyle/>
          <a:p>
            <a:r>
              <a:rPr lang="en-IE" dirty="0"/>
              <a:t>What does this source tell you about the voyage to Canada?</a:t>
            </a:r>
          </a:p>
        </p:txBody>
      </p:sp>
    </p:spTree>
    <p:extLst>
      <p:ext uri="{BB962C8B-B14F-4D97-AF65-F5344CB8AC3E}">
        <p14:creationId xmlns:p14="http://schemas.microsoft.com/office/powerpoint/2010/main" val="2169949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2F4FA6-7E71-49C3-85E1-D3EF2EAEAB9B}"/>
              </a:ext>
            </a:extLst>
          </p:cNvPr>
          <p:cNvSpPr txBox="1"/>
          <p:nvPr/>
        </p:nvSpPr>
        <p:spPr>
          <a:xfrm>
            <a:off x="586154" y="949569"/>
            <a:ext cx="6729046" cy="769441"/>
          </a:xfrm>
          <a:prstGeom prst="rect">
            <a:avLst/>
          </a:prstGeom>
          <a:noFill/>
        </p:spPr>
        <p:txBody>
          <a:bodyPr wrap="square" rtlCol="0">
            <a:spAutoFit/>
          </a:bodyPr>
          <a:lstStyle/>
          <a:p>
            <a:r>
              <a:rPr lang="en-IE" sz="4400" dirty="0">
                <a:solidFill>
                  <a:srgbClr val="FF0000"/>
                </a:solidFill>
                <a:latin typeface="+mj-lt"/>
              </a:rPr>
              <a:t>What Will I Learn?</a:t>
            </a:r>
            <a:endParaRPr lang="en-US" sz="4400" dirty="0">
              <a:solidFill>
                <a:srgbClr val="FF0000"/>
              </a:solidFill>
              <a:latin typeface="+mj-lt"/>
            </a:endParaRPr>
          </a:p>
        </p:txBody>
      </p:sp>
      <p:sp>
        <p:nvSpPr>
          <p:cNvPr id="3" name="TextBox 2">
            <a:extLst>
              <a:ext uri="{FF2B5EF4-FFF2-40B4-BE49-F238E27FC236}">
                <a16:creationId xmlns:a16="http://schemas.microsoft.com/office/drawing/2014/main" id="{979433C0-9E86-498E-B366-58BC3D6E3E18}"/>
              </a:ext>
            </a:extLst>
          </p:cNvPr>
          <p:cNvSpPr txBox="1"/>
          <p:nvPr/>
        </p:nvSpPr>
        <p:spPr>
          <a:xfrm>
            <a:off x="797169" y="1922585"/>
            <a:ext cx="4478216" cy="2246769"/>
          </a:xfrm>
          <a:prstGeom prst="rect">
            <a:avLst/>
          </a:prstGeom>
          <a:noFill/>
        </p:spPr>
        <p:txBody>
          <a:bodyPr wrap="square" rtlCol="0">
            <a:spAutoFit/>
          </a:bodyPr>
          <a:lstStyle/>
          <a:p>
            <a:pPr marL="285750" indent="-285750">
              <a:buClr>
                <a:srgbClr val="FF0000"/>
              </a:buClr>
              <a:buFont typeface="Arial" panose="020B0604020202020204" pitchFamily="34" charset="0"/>
              <a:buChar char="•"/>
            </a:pPr>
            <a:r>
              <a:rPr lang="en-IE" sz="2000" dirty="0"/>
              <a:t>Investigate the </a:t>
            </a:r>
            <a:r>
              <a:rPr lang="en-IE" sz="2000" b="1" dirty="0"/>
              <a:t>causes</a:t>
            </a:r>
            <a:r>
              <a:rPr lang="en-IE" sz="2000" dirty="0"/>
              <a:t>, </a:t>
            </a:r>
            <a:r>
              <a:rPr lang="en-IE" sz="2000" b="1" dirty="0"/>
              <a:t>course</a:t>
            </a:r>
            <a:r>
              <a:rPr lang="en-IE" sz="2000" dirty="0"/>
              <a:t> and </a:t>
            </a:r>
            <a:r>
              <a:rPr lang="en-IE" sz="2000" b="1" dirty="0"/>
              <a:t>consequences</a:t>
            </a:r>
            <a:r>
              <a:rPr lang="en-IE" sz="2000" dirty="0"/>
              <a:t> of the Great Famine</a:t>
            </a:r>
          </a:p>
          <a:p>
            <a:pPr marL="285750" indent="-285750">
              <a:buClr>
                <a:srgbClr val="FF0000"/>
              </a:buClr>
              <a:buFont typeface="Arial" panose="020B0604020202020204" pitchFamily="34" charset="0"/>
              <a:buChar char="•"/>
            </a:pPr>
            <a:endParaRPr lang="en-IE" sz="2000" dirty="0"/>
          </a:p>
          <a:p>
            <a:pPr marL="285750" indent="-285750">
              <a:buClr>
                <a:srgbClr val="FF0000"/>
              </a:buClr>
              <a:buFont typeface="Arial" panose="020B0604020202020204" pitchFamily="34" charset="0"/>
              <a:buChar char="•"/>
            </a:pPr>
            <a:r>
              <a:rPr lang="en-IE" sz="2000" dirty="0"/>
              <a:t>Examine the </a:t>
            </a:r>
            <a:r>
              <a:rPr lang="en-IE" sz="2000" b="1" dirty="0"/>
              <a:t>significance</a:t>
            </a:r>
            <a:r>
              <a:rPr lang="en-IE" sz="2000" dirty="0"/>
              <a:t> of the </a:t>
            </a:r>
            <a:r>
              <a:rPr lang="en-IE" sz="2000" b="1" dirty="0"/>
              <a:t>Irish Diaspora</a:t>
            </a:r>
          </a:p>
          <a:p>
            <a:pPr marL="285750" indent="-285750">
              <a:buClr>
                <a:srgbClr val="FF0000"/>
              </a:buClr>
              <a:buFont typeface="Arial" panose="020B0604020202020204" pitchFamily="34" charset="0"/>
              <a:buChar char="•"/>
            </a:pPr>
            <a:endParaRPr lang="en-IE" sz="2000" dirty="0"/>
          </a:p>
          <a:p>
            <a:pPr marL="285750" indent="-285750">
              <a:buClr>
                <a:srgbClr val="FF0000"/>
              </a:buClr>
              <a:buFont typeface="Arial" panose="020B0604020202020204" pitchFamily="34" charset="0"/>
              <a:buChar char="•"/>
            </a:pPr>
            <a:r>
              <a:rPr lang="en-IE" sz="2000" dirty="0"/>
              <a:t>Explore the Nature of History</a:t>
            </a:r>
            <a:endParaRPr lang="en-US" sz="2000" dirty="0"/>
          </a:p>
        </p:txBody>
      </p:sp>
      <p:pic>
        <p:nvPicPr>
          <p:cNvPr id="5" name="Picture 4">
            <a:extLst>
              <a:ext uri="{FF2B5EF4-FFF2-40B4-BE49-F238E27FC236}">
                <a16:creationId xmlns:a16="http://schemas.microsoft.com/office/drawing/2014/main" id="{4CABEF09-02DF-481F-86CA-12027526FA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25700" y="1711569"/>
            <a:ext cx="2366972" cy="3434861"/>
          </a:xfrm>
          <a:prstGeom prst="rect">
            <a:avLst/>
          </a:prstGeom>
        </p:spPr>
      </p:pic>
    </p:spTree>
    <p:extLst>
      <p:ext uri="{BB962C8B-B14F-4D97-AF65-F5344CB8AC3E}">
        <p14:creationId xmlns:p14="http://schemas.microsoft.com/office/powerpoint/2010/main" val="212198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5E0E-6F6F-4ECC-A5E8-9238643F9282}"/>
              </a:ext>
            </a:extLst>
          </p:cNvPr>
          <p:cNvSpPr>
            <a:spLocks noGrp="1"/>
          </p:cNvSpPr>
          <p:nvPr>
            <p:ph type="title"/>
          </p:nvPr>
        </p:nvSpPr>
        <p:spPr/>
        <p:txBody>
          <a:bodyPr/>
          <a:lstStyle/>
          <a:p>
            <a:r>
              <a:rPr lang="en-IE" dirty="0">
                <a:solidFill>
                  <a:srgbClr val="FF0000"/>
                </a:solidFill>
              </a:rPr>
              <a:t>Emigration</a:t>
            </a:r>
            <a:endParaRPr lang="en-US" dirty="0">
              <a:solidFill>
                <a:srgbClr val="FF0000"/>
              </a:solidFill>
            </a:endParaRPr>
          </a:p>
        </p:txBody>
      </p:sp>
      <p:pic>
        <p:nvPicPr>
          <p:cNvPr id="4" name="Content Placeholder 3">
            <a:extLst>
              <a:ext uri="{FF2B5EF4-FFF2-40B4-BE49-F238E27FC236}">
                <a16:creationId xmlns:a16="http://schemas.microsoft.com/office/drawing/2014/main" id="{AC7A2B2A-3133-4FBA-879A-113F2D2BAB78}"/>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538145" y="1450486"/>
            <a:ext cx="5762910" cy="4351338"/>
          </a:xfrm>
          <a:prstGeom prst="rect">
            <a:avLst/>
          </a:prstGeom>
        </p:spPr>
      </p:pic>
      <p:sp>
        <p:nvSpPr>
          <p:cNvPr id="5" name="TextBox 4">
            <a:extLst>
              <a:ext uri="{FF2B5EF4-FFF2-40B4-BE49-F238E27FC236}">
                <a16:creationId xmlns:a16="http://schemas.microsoft.com/office/drawing/2014/main" id="{D5FC686D-F11F-4FEE-A165-263489BD890A}"/>
              </a:ext>
            </a:extLst>
          </p:cNvPr>
          <p:cNvSpPr txBox="1"/>
          <p:nvPr/>
        </p:nvSpPr>
        <p:spPr>
          <a:xfrm>
            <a:off x="1922584" y="5801824"/>
            <a:ext cx="4994031" cy="369332"/>
          </a:xfrm>
          <a:prstGeom prst="rect">
            <a:avLst/>
          </a:prstGeom>
          <a:noFill/>
          <a:ln>
            <a:solidFill>
              <a:schemeClr val="tx1"/>
            </a:solidFill>
          </a:ln>
        </p:spPr>
        <p:txBody>
          <a:bodyPr wrap="square" rtlCol="0">
            <a:spAutoFit/>
          </a:bodyPr>
          <a:lstStyle/>
          <a:p>
            <a:r>
              <a:rPr lang="en-IE" dirty="0"/>
              <a:t>A cartoon from Punch Magazine, 1848</a:t>
            </a:r>
            <a:endParaRPr lang="en-US" dirty="0"/>
          </a:p>
        </p:txBody>
      </p:sp>
      <p:sp>
        <p:nvSpPr>
          <p:cNvPr id="3" name="TextBox 2">
            <a:extLst>
              <a:ext uri="{FF2B5EF4-FFF2-40B4-BE49-F238E27FC236}">
                <a16:creationId xmlns:a16="http://schemas.microsoft.com/office/drawing/2014/main" id="{12D3E46C-6D34-2546-8513-3E418B9FE82C}"/>
              </a:ext>
            </a:extLst>
          </p:cNvPr>
          <p:cNvSpPr txBox="1"/>
          <p:nvPr/>
        </p:nvSpPr>
        <p:spPr>
          <a:xfrm>
            <a:off x="7578969" y="4843325"/>
            <a:ext cx="1432637" cy="923330"/>
          </a:xfrm>
          <a:prstGeom prst="rect">
            <a:avLst/>
          </a:prstGeom>
          <a:solidFill>
            <a:srgbClr val="FFC000"/>
          </a:solidFill>
        </p:spPr>
        <p:txBody>
          <a:bodyPr wrap="square" rtlCol="0">
            <a:spAutoFit/>
          </a:bodyPr>
          <a:lstStyle/>
          <a:p>
            <a:r>
              <a:rPr lang="en-IE" dirty="0"/>
              <a:t>What is the message of this cartoon?</a:t>
            </a:r>
          </a:p>
        </p:txBody>
      </p:sp>
      <p:sp>
        <p:nvSpPr>
          <p:cNvPr id="6" name="TextBox 5">
            <a:extLst>
              <a:ext uri="{FF2B5EF4-FFF2-40B4-BE49-F238E27FC236}">
                <a16:creationId xmlns:a16="http://schemas.microsoft.com/office/drawing/2014/main" id="{C67129C4-A8D8-1943-8267-9A8DFFB114F0}"/>
              </a:ext>
            </a:extLst>
          </p:cNvPr>
          <p:cNvSpPr txBox="1"/>
          <p:nvPr/>
        </p:nvSpPr>
        <p:spPr>
          <a:xfrm>
            <a:off x="225230" y="3919995"/>
            <a:ext cx="1169377" cy="923330"/>
          </a:xfrm>
          <a:prstGeom prst="rect">
            <a:avLst/>
          </a:prstGeom>
          <a:solidFill>
            <a:schemeClr val="accent4">
              <a:lumMod val="60000"/>
              <a:lumOff val="40000"/>
            </a:schemeClr>
          </a:solidFill>
        </p:spPr>
        <p:txBody>
          <a:bodyPr wrap="square" rtlCol="0">
            <a:spAutoFit/>
          </a:bodyPr>
          <a:lstStyle/>
          <a:p>
            <a:pPr algn="ctr"/>
            <a:r>
              <a:rPr lang="en-IE" dirty="0"/>
              <a:t>Primary or secondary source?</a:t>
            </a:r>
          </a:p>
        </p:txBody>
      </p:sp>
      <p:sp>
        <p:nvSpPr>
          <p:cNvPr id="7" name="TextBox 6">
            <a:extLst>
              <a:ext uri="{FF2B5EF4-FFF2-40B4-BE49-F238E27FC236}">
                <a16:creationId xmlns:a16="http://schemas.microsoft.com/office/drawing/2014/main" id="{72A15328-4C7D-644F-B6E7-3E192311544C}"/>
              </a:ext>
            </a:extLst>
          </p:cNvPr>
          <p:cNvSpPr txBox="1"/>
          <p:nvPr/>
        </p:nvSpPr>
        <p:spPr>
          <a:xfrm>
            <a:off x="216068" y="5030494"/>
            <a:ext cx="1169377" cy="369332"/>
          </a:xfrm>
          <a:prstGeom prst="rect">
            <a:avLst/>
          </a:prstGeom>
          <a:solidFill>
            <a:schemeClr val="accent4">
              <a:lumMod val="60000"/>
              <a:lumOff val="40000"/>
            </a:schemeClr>
          </a:solidFill>
        </p:spPr>
        <p:txBody>
          <a:bodyPr wrap="square" rtlCol="0">
            <a:spAutoFit/>
          </a:bodyPr>
          <a:lstStyle/>
          <a:p>
            <a:pPr algn="ctr"/>
            <a:r>
              <a:rPr lang="en-IE" dirty="0"/>
              <a:t>Why?</a:t>
            </a:r>
          </a:p>
        </p:txBody>
      </p:sp>
      <p:cxnSp>
        <p:nvCxnSpPr>
          <p:cNvPr id="8" name="Straight Arrow Connector 7">
            <a:extLst>
              <a:ext uri="{FF2B5EF4-FFF2-40B4-BE49-F238E27FC236}">
                <a16:creationId xmlns:a16="http://schemas.microsoft.com/office/drawing/2014/main" id="{EB404DB5-2ED0-6040-B44B-14F5BABC1320}"/>
              </a:ext>
            </a:extLst>
          </p:cNvPr>
          <p:cNvCxnSpPr>
            <a:cxnSpLocks/>
          </p:cNvCxnSpPr>
          <p:nvPr/>
        </p:nvCxnSpPr>
        <p:spPr>
          <a:xfrm>
            <a:off x="800757" y="4833649"/>
            <a:ext cx="6595" cy="1749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6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D44566-19FF-1442-87B0-9358A7C70A4E}"/>
              </a:ext>
            </a:extLst>
          </p:cNvPr>
          <p:cNvSpPr txBox="1"/>
          <p:nvPr/>
        </p:nvSpPr>
        <p:spPr>
          <a:xfrm>
            <a:off x="575427" y="644523"/>
            <a:ext cx="3086100" cy="707886"/>
          </a:xfrm>
          <a:prstGeom prst="rect">
            <a:avLst/>
          </a:prstGeom>
          <a:noFill/>
        </p:spPr>
        <p:txBody>
          <a:bodyPr wrap="square" rtlCol="0">
            <a:spAutoFit/>
          </a:bodyPr>
          <a:lstStyle/>
          <a:p>
            <a:r>
              <a:rPr lang="en-IE" sz="4000" dirty="0">
                <a:solidFill>
                  <a:srgbClr val="FF0000"/>
                </a:solidFill>
                <a:latin typeface="+mj-lt"/>
              </a:rPr>
              <a:t>Emigration</a:t>
            </a:r>
          </a:p>
        </p:txBody>
      </p:sp>
      <p:sp>
        <p:nvSpPr>
          <p:cNvPr id="4" name="TextBox 3">
            <a:extLst>
              <a:ext uri="{FF2B5EF4-FFF2-40B4-BE49-F238E27FC236}">
                <a16:creationId xmlns:a16="http://schemas.microsoft.com/office/drawing/2014/main" id="{32EF3551-69A4-438B-A863-5144CBF78D94}"/>
              </a:ext>
            </a:extLst>
          </p:cNvPr>
          <p:cNvSpPr txBox="1"/>
          <p:nvPr/>
        </p:nvSpPr>
        <p:spPr>
          <a:xfrm>
            <a:off x="575427" y="1424354"/>
            <a:ext cx="7103188" cy="4093428"/>
          </a:xfrm>
          <a:prstGeom prst="rect">
            <a:avLst/>
          </a:prstGeom>
          <a:blipFill dpi="0" rotWithShape="1">
            <a:blip r:embed="rId2">
              <a:alphaModFix amt="78000"/>
            </a:blip>
            <a:srcRect/>
            <a:tile tx="0" ty="0" sx="100000" sy="100000" flip="none" algn="tl"/>
          </a:blipFill>
        </p:spPr>
        <p:txBody>
          <a:bodyPr wrap="square" rtlCol="0">
            <a:spAutoFit/>
          </a:bodyPr>
          <a:lstStyle/>
          <a:p>
            <a:r>
              <a:rPr lang="en-IE" sz="2000" b="1" dirty="0">
                <a:solidFill>
                  <a:srgbClr val="F5860B"/>
                </a:solidFill>
              </a:rPr>
              <a:t>An emigrant’s experience</a:t>
            </a:r>
          </a:p>
          <a:p>
            <a:r>
              <a:rPr lang="en-IE" sz="1600" b="1" dirty="0"/>
              <a:t>Isabella McDougall:</a:t>
            </a:r>
          </a:p>
          <a:p>
            <a:r>
              <a:rPr lang="en-IE" sz="1600" dirty="0"/>
              <a:t>Born in 1832, Isabella McDougall was just one of a huge number who left Ireland during the famine years. As a 16-year-old orphan in a workhouse in Banbridge, County Down, Isabella sailed for Australia aboard one of the first of Earl Grey’s orphan ships, a scheme to transport orphaned girls from Irish workhouses to Australia. Many of the Earl Grey orphans became known as ‘workhouse sweep-ins’ by those already there. She landed in Sydney in 1848, and was then transferred to Maitland. She began work as a nursery maid until her marriage to Edward Spicer, an ex-convict, in 1849. Together, they travelled to </a:t>
            </a:r>
            <a:r>
              <a:rPr lang="en-IE" sz="1600" dirty="0" err="1"/>
              <a:t>Armidale</a:t>
            </a:r>
            <a:r>
              <a:rPr lang="en-IE" sz="1600" dirty="0"/>
              <a:t>, and later </a:t>
            </a:r>
            <a:r>
              <a:rPr lang="en-IE" sz="1600" dirty="0" err="1"/>
              <a:t>Inverell</a:t>
            </a:r>
            <a:r>
              <a:rPr lang="en-IE" sz="1600" dirty="0"/>
              <a:t>, where Edward worked as a shepherd. They had 13 children before Edward died in 1872, at which point Isabella had to find a way to support herself and her large family. Luckily, she found work as a boarding house mistress in </a:t>
            </a:r>
            <a:r>
              <a:rPr lang="en-IE" sz="1600" dirty="0" err="1"/>
              <a:t>Inverell</a:t>
            </a:r>
            <a:r>
              <a:rPr lang="en-IE" sz="1600" dirty="0"/>
              <a:t>, until she married for a second time – this time to Angus Mackay, a farmer from Swan Vale. Isabella died in 1904, while on a visit to Glen Innes.</a:t>
            </a:r>
          </a:p>
          <a:p>
            <a:pPr algn="r"/>
            <a:r>
              <a:rPr lang="en-IE" sz="1600" b="1" dirty="0">
                <a:solidFill>
                  <a:schemeClr val="accent2">
                    <a:lumMod val="75000"/>
                  </a:schemeClr>
                </a:solidFill>
              </a:rPr>
              <a:t>(Source: EPIC, Irish Emigration Museum, Dublin)</a:t>
            </a:r>
            <a:endParaRPr lang="en-US" sz="1600" dirty="0"/>
          </a:p>
        </p:txBody>
      </p:sp>
      <p:pic>
        <p:nvPicPr>
          <p:cNvPr id="5" name="Picture 4">
            <a:extLst>
              <a:ext uri="{FF2B5EF4-FFF2-40B4-BE49-F238E27FC236}">
                <a16:creationId xmlns:a16="http://schemas.microsoft.com/office/drawing/2014/main" id="{5CCB2C83-4CB1-4BB5-B463-E30511D317F5}"/>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962" b="98397" l="10000" r="90000"/>
                    </a14:imgEffect>
                  </a14:imgLayer>
                </a14:imgProps>
              </a:ext>
              <a:ext uri="{28A0092B-C50C-407E-A947-70E740481C1C}">
                <a14:useLocalDpi xmlns:a14="http://schemas.microsoft.com/office/drawing/2010/main"/>
              </a:ext>
            </a:extLst>
          </a:blip>
          <a:stretch>
            <a:fillRect/>
          </a:stretch>
        </p:blipFill>
        <p:spPr>
          <a:xfrm>
            <a:off x="7277687" y="2532979"/>
            <a:ext cx="1965960" cy="2852928"/>
          </a:xfrm>
          <a:prstGeom prst="rect">
            <a:avLst/>
          </a:prstGeom>
        </p:spPr>
      </p:pic>
      <p:sp>
        <p:nvSpPr>
          <p:cNvPr id="3" name="TextBox 2">
            <a:extLst>
              <a:ext uri="{FF2B5EF4-FFF2-40B4-BE49-F238E27FC236}">
                <a16:creationId xmlns:a16="http://schemas.microsoft.com/office/drawing/2014/main" id="{0BBBBEBF-92D2-7B42-BFE2-ECAD98F4992E}"/>
              </a:ext>
            </a:extLst>
          </p:cNvPr>
          <p:cNvSpPr txBox="1"/>
          <p:nvPr/>
        </p:nvSpPr>
        <p:spPr>
          <a:xfrm>
            <a:off x="738554" y="5750169"/>
            <a:ext cx="6840415" cy="369332"/>
          </a:xfrm>
          <a:prstGeom prst="rect">
            <a:avLst/>
          </a:prstGeom>
          <a:solidFill>
            <a:srgbClr val="FFC000"/>
          </a:solidFill>
        </p:spPr>
        <p:txBody>
          <a:bodyPr wrap="square" rtlCol="0">
            <a:spAutoFit/>
          </a:bodyPr>
          <a:lstStyle/>
          <a:p>
            <a:r>
              <a:rPr lang="en-IE" dirty="0"/>
              <a:t>What does this account tell you about the emigrants’ experience?</a:t>
            </a:r>
          </a:p>
        </p:txBody>
      </p:sp>
    </p:spTree>
    <p:extLst>
      <p:ext uri="{BB962C8B-B14F-4D97-AF65-F5344CB8AC3E}">
        <p14:creationId xmlns:p14="http://schemas.microsoft.com/office/powerpoint/2010/main" val="2529478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F15014-9527-4611-8411-D2FA12DA38CC}"/>
              </a:ext>
            </a:extLst>
          </p:cNvPr>
          <p:cNvSpPr txBox="1"/>
          <p:nvPr/>
        </p:nvSpPr>
        <p:spPr>
          <a:xfrm>
            <a:off x="874365" y="929459"/>
            <a:ext cx="7103188" cy="4647426"/>
          </a:xfrm>
          <a:prstGeom prst="rect">
            <a:avLst/>
          </a:prstGeom>
          <a:blipFill dpi="0" rotWithShape="1">
            <a:blip r:embed="rId2">
              <a:alphaModFix amt="78000"/>
            </a:blip>
            <a:srcRect/>
            <a:tile tx="0" ty="0" sx="100000" sy="100000" flip="none" algn="tl"/>
          </a:blipFill>
        </p:spPr>
        <p:txBody>
          <a:bodyPr wrap="square" rtlCol="0">
            <a:spAutoFit/>
          </a:bodyPr>
          <a:lstStyle/>
          <a:p>
            <a:r>
              <a:rPr lang="en-IE" sz="2000" b="1" dirty="0">
                <a:solidFill>
                  <a:srgbClr val="F5860B"/>
                </a:solidFill>
              </a:rPr>
              <a:t>An emigrant’s experience</a:t>
            </a:r>
          </a:p>
          <a:p>
            <a:endParaRPr lang="en-IE" sz="2000" b="1" dirty="0">
              <a:solidFill>
                <a:srgbClr val="F5860B"/>
              </a:solidFill>
            </a:endParaRPr>
          </a:p>
          <a:p>
            <a:r>
              <a:rPr lang="en-IE" sz="1600" b="1" dirty="0"/>
              <a:t>Thomas Quinn:</a:t>
            </a:r>
          </a:p>
          <a:p>
            <a:r>
              <a:rPr lang="en-IE" sz="1600" dirty="0"/>
              <a:t>As a child, he was one of many to have been affected by the Famine. His family were tenant farmers on the </a:t>
            </a:r>
            <a:r>
              <a:rPr lang="en-IE" sz="1600" dirty="0" err="1"/>
              <a:t>Strokestown</a:t>
            </a:r>
            <a:r>
              <a:rPr lang="en-IE" sz="1600" dirty="0"/>
              <a:t> Estate in Roscommon, owned by Major Denis Mahon. When Quinn was seven years old, Mahon forced over 3,000 of his starving tenants to emigrate, paying their passage to the cheapest destination – Canada. Travelling in 1847 on the so-called ‘coffin ships’ with no money and barely any clothes, they were easy victims for disease. Quinn’s own parents died of typhus on the journey, just two amongst the 196 other passengers on board who did not survive the journey. The ship was quarantined at Grosse Ille in Quebec, which had become overwhelmed by sick and destitute arrivals from Ireland. Quinn and his brother were fortunate enough to be adopted by a French-Canadian family and both went on to become priests with Thomas Quinn rising to high office. He was adamant to defend his roots through religion, remembering some of his father’s last words: ‘Remember your soul, and your liberty.’</a:t>
            </a:r>
          </a:p>
          <a:p>
            <a:endParaRPr lang="en-IE" sz="1600" dirty="0"/>
          </a:p>
          <a:p>
            <a:r>
              <a:rPr lang="en-IE" sz="1600" dirty="0"/>
              <a:t>						</a:t>
            </a:r>
            <a:r>
              <a:rPr lang="en-IE" sz="1600" b="1" dirty="0">
                <a:solidFill>
                  <a:schemeClr val="accent2">
                    <a:lumMod val="75000"/>
                  </a:schemeClr>
                </a:solidFill>
              </a:rPr>
              <a:t>(Source: EPIC, Irish Emigration Museum, Dublin)</a:t>
            </a:r>
            <a:endParaRPr lang="en-IE" sz="1600" dirty="0">
              <a:solidFill>
                <a:schemeClr val="accent2">
                  <a:lumMod val="75000"/>
                </a:schemeClr>
              </a:solidFill>
            </a:endParaRPr>
          </a:p>
        </p:txBody>
      </p:sp>
      <p:sp>
        <p:nvSpPr>
          <p:cNvPr id="3" name="TextBox 2">
            <a:extLst>
              <a:ext uri="{FF2B5EF4-FFF2-40B4-BE49-F238E27FC236}">
                <a16:creationId xmlns:a16="http://schemas.microsoft.com/office/drawing/2014/main" id="{F7DDA8C5-8B1D-2C41-9FBA-5BA7C812CCFC}"/>
              </a:ext>
            </a:extLst>
          </p:cNvPr>
          <p:cNvSpPr txBox="1"/>
          <p:nvPr/>
        </p:nvSpPr>
        <p:spPr>
          <a:xfrm>
            <a:off x="874365" y="5750169"/>
            <a:ext cx="6840415" cy="369332"/>
          </a:xfrm>
          <a:prstGeom prst="rect">
            <a:avLst/>
          </a:prstGeom>
          <a:solidFill>
            <a:srgbClr val="FFC000"/>
          </a:solidFill>
        </p:spPr>
        <p:txBody>
          <a:bodyPr wrap="square" rtlCol="0">
            <a:spAutoFit/>
          </a:bodyPr>
          <a:lstStyle/>
          <a:p>
            <a:r>
              <a:rPr lang="en-IE" dirty="0"/>
              <a:t>What does this account tell you about the emigrants’ experience?</a:t>
            </a:r>
          </a:p>
        </p:txBody>
      </p:sp>
    </p:spTree>
    <p:extLst>
      <p:ext uri="{BB962C8B-B14F-4D97-AF65-F5344CB8AC3E}">
        <p14:creationId xmlns:p14="http://schemas.microsoft.com/office/powerpoint/2010/main" val="3428071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orizontal Scroll 1">
            <a:extLst>
              <a:ext uri="{FF2B5EF4-FFF2-40B4-BE49-F238E27FC236}">
                <a16:creationId xmlns:a16="http://schemas.microsoft.com/office/drawing/2014/main" id="{F1A5AF7F-30E6-AF4C-B3D3-9695D5BDB2DD}"/>
              </a:ext>
            </a:extLst>
          </p:cNvPr>
          <p:cNvSpPr/>
          <p:nvPr/>
        </p:nvSpPr>
        <p:spPr>
          <a:xfrm>
            <a:off x="259493" y="302636"/>
            <a:ext cx="8717454" cy="6913710"/>
          </a:xfrm>
          <a:prstGeom prst="horizontalScroll">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 name="TextBox 2">
            <a:extLst>
              <a:ext uri="{FF2B5EF4-FFF2-40B4-BE49-F238E27FC236}">
                <a16:creationId xmlns:a16="http://schemas.microsoft.com/office/drawing/2014/main" id="{2D03C541-8849-2643-9AE6-F3B3372D9335}"/>
              </a:ext>
            </a:extLst>
          </p:cNvPr>
          <p:cNvSpPr txBox="1"/>
          <p:nvPr/>
        </p:nvSpPr>
        <p:spPr>
          <a:xfrm>
            <a:off x="1799705" y="456571"/>
            <a:ext cx="5544589" cy="769441"/>
          </a:xfrm>
          <a:prstGeom prst="rect">
            <a:avLst/>
          </a:prstGeom>
          <a:noFill/>
          <a:ln>
            <a:noFill/>
          </a:ln>
        </p:spPr>
        <p:txBody>
          <a:bodyPr wrap="square" rtlCol="0">
            <a:spAutoFit/>
          </a:bodyPr>
          <a:lstStyle/>
          <a:p>
            <a:r>
              <a:rPr lang="en-IE" sz="4400" dirty="0">
                <a:solidFill>
                  <a:srgbClr val="FF0000"/>
                </a:solidFill>
                <a:latin typeface="+mj-lt"/>
              </a:rPr>
              <a:t>Assessing Your Learning</a:t>
            </a:r>
          </a:p>
        </p:txBody>
      </p:sp>
      <p:sp>
        <p:nvSpPr>
          <p:cNvPr id="4" name="TextBox 3">
            <a:extLst>
              <a:ext uri="{FF2B5EF4-FFF2-40B4-BE49-F238E27FC236}">
                <a16:creationId xmlns:a16="http://schemas.microsoft.com/office/drawing/2014/main" id="{B2A8F9D3-ED97-D84A-A833-5CCD01F35EDC}"/>
              </a:ext>
            </a:extLst>
          </p:cNvPr>
          <p:cNvSpPr txBox="1"/>
          <p:nvPr/>
        </p:nvSpPr>
        <p:spPr>
          <a:xfrm>
            <a:off x="1185602" y="1149951"/>
            <a:ext cx="3710354" cy="400110"/>
          </a:xfrm>
          <a:prstGeom prst="rect">
            <a:avLst/>
          </a:prstGeom>
          <a:noFill/>
        </p:spPr>
        <p:txBody>
          <a:bodyPr wrap="square" rtlCol="0">
            <a:spAutoFit/>
          </a:bodyPr>
          <a:lstStyle/>
          <a:p>
            <a:r>
              <a:rPr lang="en-IE" b="1" dirty="0"/>
              <a:t>Complete the </a:t>
            </a:r>
            <a:r>
              <a:rPr lang="en-IE" sz="2000" b="1" dirty="0"/>
              <a:t>following</a:t>
            </a:r>
            <a:r>
              <a:rPr lang="en-IE" b="1" dirty="0"/>
              <a:t> sentences.</a:t>
            </a:r>
          </a:p>
        </p:txBody>
      </p:sp>
      <p:graphicFrame>
        <p:nvGraphicFramePr>
          <p:cNvPr id="5" name="Table 4">
            <a:extLst>
              <a:ext uri="{FF2B5EF4-FFF2-40B4-BE49-F238E27FC236}">
                <a16:creationId xmlns:a16="http://schemas.microsoft.com/office/drawing/2014/main" id="{A93A3F59-D40F-054E-BDAE-3B963B9C1C59}"/>
              </a:ext>
            </a:extLst>
          </p:cNvPr>
          <p:cNvGraphicFramePr>
            <a:graphicFrameLocks noGrp="1"/>
          </p:cNvGraphicFramePr>
          <p:nvPr>
            <p:extLst>
              <p:ext uri="{D42A27DB-BD31-4B8C-83A1-F6EECF244321}">
                <p14:modId xmlns:p14="http://schemas.microsoft.com/office/powerpoint/2010/main" val="3986334797"/>
              </p:ext>
            </p:extLst>
          </p:nvPr>
        </p:nvGraphicFramePr>
        <p:xfrm>
          <a:off x="1185602" y="1557226"/>
          <a:ext cx="7791345" cy="5054600"/>
        </p:xfrm>
        <a:graphic>
          <a:graphicData uri="http://schemas.openxmlformats.org/drawingml/2006/table">
            <a:tbl>
              <a:tblPr firstRow="1" bandRow="1">
                <a:tableStyleId>{5C22544A-7EE6-4342-B048-85BDC9FD1C3A}</a:tableStyleId>
              </a:tblPr>
              <a:tblGrid>
                <a:gridCol w="3284385">
                  <a:extLst>
                    <a:ext uri="{9D8B030D-6E8A-4147-A177-3AD203B41FA5}">
                      <a16:colId xmlns:a16="http://schemas.microsoft.com/office/drawing/2014/main" val="1386085191"/>
                    </a:ext>
                  </a:extLst>
                </a:gridCol>
                <a:gridCol w="4506960">
                  <a:extLst>
                    <a:ext uri="{9D8B030D-6E8A-4147-A177-3AD203B41FA5}">
                      <a16:colId xmlns:a16="http://schemas.microsoft.com/office/drawing/2014/main" val="2285621366"/>
                    </a:ext>
                  </a:extLst>
                </a:gridCol>
              </a:tblGrid>
              <a:tr h="370840">
                <a:tc>
                  <a:txBody>
                    <a:bodyPr/>
                    <a:lstStyle/>
                    <a:p>
                      <a:r>
                        <a:rPr lang="en-IE" sz="1800" b="0" dirty="0">
                          <a:solidFill>
                            <a:schemeClr val="tx1"/>
                          </a:solidFill>
                        </a:rPr>
                        <a:t>1. 1847 and 1848 were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b="0" dirty="0">
                          <a:solidFill>
                            <a:schemeClr val="tx1"/>
                          </a:solidFill>
                        </a:rPr>
                        <a:t>A. … in a policy of laissez-faire.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476500567"/>
                  </a:ext>
                </a:extLst>
              </a:tr>
              <a:tr h="370840">
                <a:tc>
                  <a:txBody>
                    <a:bodyPr/>
                    <a:lstStyle/>
                    <a:p>
                      <a:r>
                        <a:rPr lang="en-IE" sz="1800" dirty="0"/>
                        <a:t>2. In 1848, Robert Peel ordered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dirty="0"/>
                        <a:t>B. … Irish property should pay for Irish poverty.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673467435"/>
                  </a:ext>
                </a:extLst>
              </a:tr>
              <a:tr h="370840">
                <a:tc>
                  <a:txBody>
                    <a:bodyPr/>
                    <a:lstStyle/>
                    <a:p>
                      <a:r>
                        <a:rPr lang="en-IE" sz="1800" dirty="0"/>
                        <a:t>3. The government of Lord John Russell believed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dirty="0"/>
                        <a:t>C. … the Soup Kitchen 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18012104"/>
                  </a:ext>
                </a:extLst>
              </a:tr>
              <a:tr h="370840">
                <a:tc>
                  <a:txBody>
                    <a:bodyPr/>
                    <a:lstStyle/>
                    <a:p>
                      <a:r>
                        <a:rPr lang="en-IE" sz="1800" dirty="0"/>
                        <a:t>4. Laissez-faire was a policy which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dirty="0"/>
                        <a:t>D. … from typhus and cholera.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1332587"/>
                  </a:ext>
                </a:extLst>
              </a:tr>
              <a:tr h="370840">
                <a:tc>
                  <a:txBody>
                    <a:bodyPr/>
                    <a:lstStyle/>
                    <a:p>
                      <a:r>
                        <a:rPr lang="en-IE" sz="1800" dirty="0"/>
                        <a:t>5. The British government said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dirty="0"/>
                        <a:t>E. … the worst years of the famine.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244547023"/>
                  </a:ext>
                </a:extLst>
              </a:tr>
              <a:tr h="370840">
                <a:tc>
                  <a:txBody>
                    <a:bodyPr/>
                    <a:lstStyle/>
                    <a:p>
                      <a:r>
                        <a:rPr lang="en-IE" sz="1800" dirty="0"/>
                        <a:t>6. The Quakers introduced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dirty="0"/>
                        <a:t>F. … the importation of Indian Corn.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10439794"/>
                  </a:ext>
                </a:extLst>
              </a:tr>
              <a:tr h="370840">
                <a:tc>
                  <a:txBody>
                    <a:bodyPr/>
                    <a:lstStyle/>
                    <a:p>
                      <a:r>
                        <a:rPr lang="en-IE" sz="1800" dirty="0"/>
                        <a:t>7. The British government passed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dirty="0"/>
                        <a:t>G. … said the government should not interfere in the economy.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514062382"/>
                  </a:ext>
                </a:extLst>
              </a:tr>
              <a:tr h="370840">
                <a:tc>
                  <a:txBody>
                    <a:bodyPr/>
                    <a:lstStyle/>
                    <a:p>
                      <a:r>
                        <a:rPr lang="en-IE" sz="1800" dirty="0"/>
                        <a:t>8. The British government closed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dirty="0"/>
                        <a:t>H. … to provide relief (help).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330231997"/>
                  </a:ext>
                </a:extLst>
              </a:tr>
              <a:tr h="370840">
                <a:tc>
                  <a:txBody>
                    <a:bodyPr/>
                    <a:lstStyle/>
                    <a:p>
                      <a:r>
                        <a:rPr lang="en-IE" sz="1800" dirty="0"/>
                        <a:t>9. Many people died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dirty="0"/>
                        <a:t>I. … their soup kitchens.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687039420"/>
                  </a:ext>
                </a:extLst>
              </a:tr>
              <a:tr h="370840">
                <a:tc>
                  <a:txBody>
                    <a:bodyPr/>
                    <a:lstStyle/>
                    <a:p>
                      <a:r>
                        <a:rPr lang="en-IE" sz="1800" dirty="0"/>
                        <a:t>10. The workhouses were used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IE" sz="1800" dirty="0"/>
                        <a:t>J. … soup kitchens.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56294535"/>
                  </a:ext>
                </a:extLst>
              </a:tr>
            </a:tbl>
          </a:graphicData>
        </a:graphic>
      </p:graphicFrame>
    </p:spTree>
    <p:extLst>
      <p:ext uri="{BB962C8B-B14F-4D97-AF65-F5344CB8AC3E}">
        <p14:creationId xmlns:p14="http://schemas.microsoft.com/office/powerpoint/2010/main" val="300262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271E97-B4FD-B140-A0BF-427A94758F91}"/>
              </a:ext>
            </a:extLst>
          </p:cNvPr>
          <p:cNvSpPr txBox="1"/>
          <p:nvPr/>
        </p:nvSpPr>
        <p:spPr>
          <a:xfrm>
            <a:off x="6834084" y="5869840"/>
            <a:ext cx="2056403" cy="338554"/>
          </a:xfrm>
          <a:prstGeom prst="rect">
            <a:avLst/>
          </a:prstGeom>
          <a:noFill/>
        </p:spPr>
        <p:txBody>
          <a:bodyPr wrap="square" rtlCol="0">
            <a:spAutoFit/>
          </a:bodyPr>
          <a:lstStyle/>
          <a:p>
            <a:r>
              <a:rPr lang="en-IE" sz="1600" dirty="0"/>
              <a:t>See </a:t>
            </a:r>
            <a:r>
              <a:rPr lang="en-IE" sz="1600" i="1" dirty="0"/>
              <a:t>Skills Book </a:t>
            </a:r>
            <a:r>
              <a:rPr lang="en-IE" sz="1600" dirty="0"/>
              <a:t>p. 115</a:t>
            </a:r>
          </a:p>
        </p:txBody>
      </p:sp>
      <p:sp>
        <p:nvSpPr>
          <p:cNvPr id="5" name="Title 4">
            <a:extLst>
              <a:ext uri="{FF2B5EF4-FFF2-40B4-BE49-F238E27FC236}">
                <a16:creationId xmlns:a16="http://schemas.microsoft.com/office/drawing/2014/main" id="{C6B0F15F-4AB3-47EB-BC5D-F0C402F8B2DB}"/>
              </a:ext>
            </a:extLst>
          </p:cNvPr>
          <p:cNvSpPr>
            <a:spLocks noGrp="1"/>
          </p:cNvSpPr>
          <p:nvPr>
            <p:ph type="title"/>
          </p:nvPr>
        </p:nvSpPr>
        <p:spPr/>
        <p:txBody>
          <a:bodyPr/>
          <a:lstStyle/>
          <a:p>
            <a:r>
              <a:rPr lang="en-IE" dirty="0">
                <a:solidFill>
                  <a:srgbClr val="FF0000"/>
                </a:solidFill>
              </a:rPr>
              <a:t>The Consequences of the Famine</a:t>
            </a:r>
            <a:endParaRPr lang="en-US" dirty="0">
              <a:solidFill>
                <a:srgbClr val="FF0000"/>
              </a:solidFill>
            </a:endParaRPr>
          </a:p>
        </p:txBody>
      </p:sp>
      <p:sp>
        <p:nvSpPr>
          <p:cNvPr id="6" name="Content Placeholder 5">
            <a:extLst>
              <a:ext uri="{FF2B5EF4-FFF2-40B4-BE49-F238E27FC236}">
                <a16:creationId xmlns:a16="http://schemas.microsoft.com/office/drawing/2014/main" id="{7402683C-852C-4923-B64F-235198B2C271}"/>
              </a:ext>
            </a:extLst>
          </p:cNvPr>
          <p:cNvSpPr>
            <a:spLocks noGrp="1"/>
          </p:cNvSpPr>
          <p:nvPr>
            <p:ph idx="1"/>
          </p:nvPr>
        </p:nvSpPr>
        <p:spPr>
          <a:xfrm>
            <a:off x="563596" y="1384301"/>
            <a:ext cx="7886700" cy="612775"/>
          </a:xfrm>
        </p:spPr>
        <p:txBody>
          <a:bodyPr/>
          <a:lstStyle/>
          <a:p>
            <a:pPr marL="0" indent="0">
              <a:buNone/>
            </a:pPr>
            <a:r>
              <a:rPr lang="en-IE" b="1" dirty="0">
                <a:solidFill>
                  <a:srgbClr val="0070C0"/>
                </a:solidFill>
              </a:rPr>
              <a:t>Fall in population</a:t>
            </a:r>
            <a:endParaRPr lang="en-US" b="1" dirty="0">
              <a:solidFill>
                <a:srgbClr val="0070C0"/>
              </a:solidFill>
            </a:endParaRPr>
          </a:p>
        </p:txBody>
      </p:sp>
      <p:pic>
        <p:nvPicPr>
          <p:cNvPr id="9" name="Picture 8">
            <a:extLst>
              <a:ext uri="{FF2B5EF4-FFF2-40B4-BE49-F238E27FC236}">
                <a16:creationId xmlns:a16="http://schemas.microsoft.com/office/drawing/2014/main" id="{2DD58B1C-1F35-45CA-A68F-9519A5D139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5971" y="5257065"/>
            <a:ext cx="692627" cy="612775"/>
          </a:xfrm>
          <a:prstGeom prst="rect">
            <a:avLst/>
          </a:prstGeom>
        </p:spPr>
      </p:pic>
      <p:pic>
        <p:nvPicPr>
          <p:cNvPr id="7" name="Picture 6">
            <a:extLst>
              <a:ext uri="{FF2B5EF4-FFF2-40B4-BE49-F238E27FC236}">
                <a16:creationId xmlns:a16="http://schemas.microsoft.com/office/drawing/2014/main" id="{011924FF-0F2D-4589-BD25-EFD10CAFD6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71077" y="1690688"/>
            <a:ext cx="4372923" cy="3806578"/>
          </a:xfrm>
          <a:prstGeom prst="rect">
            <a:avLst/>
          </a:prstGeom>
        </p:spPr>
      </p:pic>
      <p:pic>
        <p:nvPicPr>
          <p:cNvPr id="10" name="Picture 9">
            <a:extLst>
              <a:ext uri="{FF2B5EF4-FFF2-40B4-BE49-F238E27FC236}">
                <a16:creationId xmlns:a16="http://schemas.microsoft.com/office/drawing/2014/main" id="{C89CD967-2771-49A2-9502-7409AD105B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2325875"/>
            <a:ext cx="4517565" cy="2825686"/>
          </a:xfrm>
          <a:prstGeom prst="rect">
            <a:avLst/>
          </a:prstGeom>
        </p:spPr>
      </p:pic>
      <p:sp>
        <p:nvSpPr>
          <p:cNvPr id="11" name="TextBox 10">
            <a:extLst>
              <a:ext uri="{FF2B5EF4-FFF2-40B4-BE49-F238E27FC236}">
                <a16:creationId xmlns:a16="http://schemas.microsoft.com/office/drawing/2014/main" id="{83C1A964-4444-4B95-A7FC-37CA01872256}"/>
              </a:ext>
            </a:extLst>
          </p:cNvPr>
          <p:cNvSpPr txBox="1"/>
          <p:nvPr/>
        </p:nvSpPr>
        <p:spPr>
          <a:xfrm>
            <a:off x="6263580" y="2156598"/>
            <a:ext cx="2626908" cy="338554"/>
          </a:xfrm>
          <a:prstGeom prst="rect">
            <a:avLst/>
          </a:prstGeom>
          <a:noFill/>
        </p:spPr>
        <p:txBody>
          <a:bodyPr wrap="square" rtlCol="0">
            <a:spAutoFit/>
          </a:bodyPr>
          <a:lstStyle/>
          <a:p>
            <a:r>
              <a:rPr lang="en-IE" sz="1600" b="1" dirty="0"/>
              <a:t>Irish emigration, 1851–1910</a:t>
            </a:r>
            <a:endParaRPr lang="en-US" sz="1600" b="1" dirty="0"/>
          </a:p>
        </p:txBody>
      </p:sp>
      <p:sp>
        <p:nvSpPr>
          <p:cNvPr id="2" name="TextBox 1">
            <a:extLst>
              <a:ext uri="{FF2B5EF4-FFF2-40B4-BE49-F238E27FC236}">
                <a16:creationId xmlns:a16="http://schemas.microsoft.com/office/drawing/2014/main" id="{06FFE395-1D9C-1B40-A4A5-C64EDA15B5DD}"/>
              </a:ext>
            </a:extLst>
          </p:cNvPr>
          <p:cNvSpPr txBox="1"/>
          <p:nvPr/>
        </p:nvSpPr>
        <p:spPr>
          <a:xfrm>
            <a:off x="563596" y="5635869"/>
            <a:ext cx="4738166" cy="369332"/>
          </a:xfrm>
          <a:prstGeom prst="rect">
            <a:avLst/>
          </a:prstGeom>
          <a:solidFill>
            <a:srgbClr val="FFC000"/>
          </a:solidFill>
        </p:spPr>
        <p:txBody>
          <a:bodyPr wrap="square" rtlCol="0">
            <a:spAutoFit/>
          </a:bodyPr>
          <a:lstStyle/>
          <a:p>
            <a:r>
              <a:rPr lang="en-IE" dirty="0"/>
              <a:t>What accounted for the fall in population?</a:t>
            </a:r>
          </a:p>
        </p:txBody>
      </p:sp>
    </p:spTree>
    <p:extLst>
      <p:ext uri="{BB962C8B-B14F-4D97-AF65-F5344CB8AC3E}">
        <p14:creationId xmlns:p14="http://schemas.microsoft.com/office/powerpoint/2010/main" val="1776997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ACA8B-B964-F74B-9F56-F23C92166D50}"/>
              </a:ext>
            </a:extLst>
          </p:cNvPr>
          <p:cNvSpPr txBox="1"/>
          <p:nvPr/>
        </p:nvSpPr>
        <p:spPr>
          <a:xfrm>
            <a:off x="5183445" y="2039607"/>
            <a:ext cx="3824771" cy="1938992"/>
          </a:xfrm>
          <a:prstGeom prst="rect">
            <a:avLst/>
          </a:prstGeom>
          <a:noFill/>
        </p:spPr>
        <p:txBody>
          <a:bodyPr wrap="square" rtlCol="0">
            <a:spAutoFit/>
          </a:bodyPr>
          <a:lstStyle/>
          <a:p>
            <a:r>
              <a:rPr lang="en-IE" sz="2000" b="1" dirty="0">
                <a:solidFill>
                  <a:srgbClr val="0070C0"/>
                </a:solidFill>
              </a:rPr>
              <a:t>Politics</a:t>
            </a:r>
            <a:endParaRPr lang="en-IE" sz="2000" dirty="0"/>
          </a:p>
          <a:p>
            <a:pPr marL="285750" indent="-285750">
              <a:buFont typeface="Arial" panose="020B0604020202020204" pitchFamily="34" charset="0"/>
              <a:buChar char="•"/>
            </a:pPr>
            <a:r>
              <a:rPr lang="en-IE" sz="2000" dirty="0"/>
              <a:t>English government </a:t>
            </a:r>
            <a:r>
              <a:rPr lang="en-IE" sz="2000" b="1" dirty="0"/>
              <a:t>blamed</a:t>
            </a:r>
            <a:r>
              <a:rPr lang="en-IE" sz="2000" dirty="0"/>
              <a:t> for famine</a:t>
            </a:r>
          </a:p>
          <a:p>
            <a:pPr marL="285750" indent="-285750">
              <a:buFont typeface="Arial" panose="020B0604020202020204" pitchFamily="34" charset="0"/>
              <a:buChar char="•"/>
            </a:pPr>
            <a:r>
              <a:rPr lang="en-IE" sz="2000" b="1" dirty="0"/>
              <a:t>Emigrants</a:t>
            </a:r>
            <a:r>
              <a:rPr lang="en-IE" sz="2000" dirty="0"/>
              <a:t> took hatred  abroad</a:t>
            </a:r>
          </a:p>
          <a:p>
            <a:pPr marL="285750" indent="-285750">
              <a:buFont typeface="Arial" panose="020B0604020202020204" pitchFamily="34" charset="0"/>
              <a:buChar char="•"/>
            </a:pPr>
            <a:r>
              <a:rPr lang="en-IE" sz="2000" b="1" dirty="0"/>
              <a:t>Supported</a:t>
            </a:r>
            <a:r>
              <a:rPr lang="en-IE" sz="2000" dirty="0"/>
              <a:t> later political actions in Ireland</a:t>
            </a:r>
          </a:p>
        </p:txBody>
      </p:sp>
      <p:sp>
        <p:nvSpPr>
          <p:cNvPr id="5" name="TextBox 4">
            <a:extLst>
              <a:ext uri="{FF2B5EF4-FFF2-40B4-BE49-F238E27FC236}">
                <a16:creationId xmlns:a16="http://schemas.microsoft.com/office/drawing/2014/main" id="{35D105C1-906F-9741-8A7C-BAF8B525B75E}"/>
              </a:ext>
            </a:extLst>
          </p:cNvPr>
          <p:cNvSpPr txBox="1"/>
          <p:nvPr/>
        </p:nvSpPr>
        <p:spPr>
          <a:xfrm>
            <a:off x="1715144" y="5852404"/>
            <a:ext cx="2215017" cy="338554"/>
          </a:xfrm>
          <a:prstGeom prst="rect">
            <a:avLst/>
          </a:prstGeom>
          <a:noFill/>
        </p:spPr>
        <p:txBody>
          <a:bodyPr wrap="square" rtlCol="0">
            <a:spAutoFit/>
          </a:bodyPr>
          <a:lstStyle/>
          <a:p>
            <a:r>
              <a:rPr lang="en-IE" sz="1600" dirty="0"/>
              <a:t>See </a:t>
            </a:r>
            <a:r>
              <a:rPr lang="en-IE" sz="1600" i="1" dirty="0"/>
              <a:t>Skills Book </a:t>
            </a:r>
            <a:r>
              <a:rPr lang="en-IE" sz="1600" dirty="0"/>
              <a:t>p. 116</a:t>
            </a:r>
          </a:p>
        </p:txBody>
      </p:sp>
      <p:sp>
        <p:nvSpPr>
          <p:cNvPr id="6" name="Title 5">
            <a:extLst>
              <a:ext uri="{FF2B5EF4-FFF2-40B4-BE49-F238E27FC236}">
                <a16:creationId xmlns:a16="http://schemas.microsoft.com/office/drawing/2014/main" id="{59BB183E-4507-4B83-AB64-2C40D5663306}"/>
              </a:ext>
            </a:extLst>
          </p:cNvPr>
          <p:cNvSpPr>
            <a:spLocks noGrp="1"/>
          </p:cNvSpPr>
          <p:nvPr>
            <p:ph type="title"/>
          </p:nvPr>
        </p:nvSpPr>
        <p:spPr/>
        <p:txBody>
          <a:bodyPr/>
          <a:lstStyle/>
          <a:p>
            <a:r>
              <a:rPr lang="en-IE" dirty="0">
                <a:solidFill>
                  <a:srgbClr val="FF0000"/>
                </a:solidFill>
              </a:rPr>
              <a:t>The Consequences of the Famine</a:t>
            </a:r>
            <a:endParaRPr lang="en-US" dirty="0">
              <a:solidFill>
                <a:srgbClr val="FF0000"/>
              </a:solidFill>
            </a:endParaRPr>
          </a:p>
        </p:txBody>
      </p:sp>
      <p:sp>
        <p:nvSpPr>
          <p:cNvPr id="7" name="Content Placeholder 6">
            <a:extLst>
              <a:ext uri="{FF2B5EF4-FFF2-40B4-BE49-F238E27FC236}">
                <a16:creationId xmlns:a16="http://schemas.microsoft.com/office/drawing/2014/main" id="{2F3950EA-5444-464D-865D-EC9C4DFFB5D8}"/>
              </a:ext>
            </a:extLst>
          </p:cNvPr>
          <p:cNvSpPr>
            <a:spLocks noGrp="1"/>
          </p:cNvSpPr>
          <p:nvPr>
            <p:ph idx="1"/>
          </p:nvPr>
        </p:nvSpPr>
        <p:spPr>
          <a:xfrm>
            <a:off x="318251" y="2039607"/>
            <a:ext cx="3808906" cy="2376570"/>
          </a:xfrm>
          <a:noFill/>
        </p:spPr>
        <p:txBody>
          <a:bodyPr>
            <a:noAutofit/>
          </a:bodyPr>
          <a:lstStyle/>
          <a:p>
            <a:pPr marL="0" indent="0">
              <a:buNone/>
            </a:pPr>
            <a:r>
              <a:rPr lang="en-IE" sz="2000" b="1" dirty="0">
                <a:solidFill>
                  <a:srgbClr val="0070C0"/>
                </a:solidFill>
              </a:rPr>
              <a:t>Subdivision ended</a:t>
            </a:r>
          </a:p>
          <a:p>
            <a:r>
              <a:rPr lang="en-IE" sz="2000" dirty="0"/>
              <a:t>Eldest son got the land</a:t>
            </a:r>
          </a:p>
          <a:p>
            <a:r>
              <a:rPr lang="en-IE" sz="2000" dirty="0"/>
              <a:t>Eldest son married late</a:t>
            </a:r>
          </a:p>
          <a:p>
            <a:r>
              <a:rPr lang="en-IE" sz="2000" dirty="0"/>
              <a:t>Birth rate reduced</a:t>
            </a:r>
          </a:p>
          <a:p>
            <a:r>
              <a:rPr lang="en-IE" sz="2000" dirty="0"/>
              <a:t>Other sons and daughters forced to emigrate</a:t>
            </a:r>
          </a:p>
          <a:p>
            <a:r>
              <a:rPr lang="en-IE" sz="2000" b="1" dirty="0"/>
              <a:t>Population declined</a:t>
            </a:r>
          </a:p>
          <a:p>
            <a:endParaRPr lang="en-US" sz="2000" dirty="0"/>
          </a:p>
        </p:txBody>
      </p:sp>
      <p:pic>
        <p:nvPicPr>
          <p:cNvPr id="11" name="Picture 10">
            <a:extLst>
              <a:ext uri="{FF2B5EF4-FFF2-40B4-BE49-F238E27FC236}">
                <a16:creationId xmlns:a16="http://schemas.microsoft.com/office/drawing/2014/main" id="{EF980BEB-4A52-4DD8-B82C-9975B4E088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5295" y="5390719"/>
            <a:ext cx="575530" cy="509178"/>
          </a:xfrm>
          <a:prstGeom prst="rect">
            <a:avLst/>
          </a:prstGeom>
        </p:spPr>
      </p:pic>
    </p:spTree>
    <p:extLst>
      <p:ext uri="{BB962C8B-B14F-4D97-AF65-F5344CB8AC3E}">
        <p14:creationId xmlns:p14="http://schemas.microsoft.com/office/powerpoint/2010/main" val="37415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01E480-2870-B149-AA71-A1E260C32877}"/>
              </a:ext>
            </a:extLst>
          </p:cNvPr>
          <p:cNvSpPr txBox="1"/>
          <p:nvPr/>
        </p:nvSpPr>
        <p:spPr>
          <a:xfrm>
            <a:off x="76340" y="1229024"/>
            <a:ext cx="5023515" cy="461665"/>
          </a:xfrm>
          <a:prstGeom prst="rect">
            <a:avLst/>
          </a:prstGeom>
          <a:noFill/>
        </p:spPr>
        <p:txBody>
          <a:bodyPr wrap="square" rtlCol="0">
            <a:spAutoFit/>
          </a:bodyPr>
          <a:lstStyle/>
          <a:p>
            <a:r>
              <a:rPr lang="en-IE" sz="2400" b="1" dirty="0">
                <a:solidFill>
                  <a:srgbClr val="0070C0"/>
                </a:solidFill>
              </a:rPr>
              <a:t>Decline in the Irish language</a:t>
            </a:r>
          </a:p>
        </p:txBody>
      </p:sp>
      <p:sp>
        <p:nvSpPr>
          <p:cNvPr id="5" name="TextBox 4">
            <a:extLst>
              <a:ext uri="{FF2B5EF4-FFF2-40B4-BE49-F238E27FC236}">
                <a16:creationId xmlns:a16="http://schemas.microsoft.com/office/drawing/2014/main" id="{35D105C1-906F-9741-8A7C-BAF8B525B75E}"/>
              </a:ext>
            </a:extLst>
          </p:cNvPr>
          <p:cNvSpPr txBox="1"/>
          <p:nvPr/>
        </p:nvSpPr>
        <p:spPr>
          <a:xfrm>
            <a:off x="7131337" y="5777522"/>
            <a:ext cx="2215017" cy="338554"/>
          </a:xfrm>
          <a:prstGeom prst="rect">
            <a:avLst/>
          </a:prstGeom>
          <a:noFill/>
        </p:spPr>
        <p:txBody>
          <a:bodyPr wrap="square" rtlCol="0">
            <a:spAutoFit/>
          </a:bodyPr>
          <a:lstStyle/>
          <a:p>
            <a:r>
              <a:rPr lang="en-IE" sz="1600" dirty="0"/>
              <a:t>See </a:t>
            </a:r>
            <a:r>
              <a:rPr lang="en-IE" sz="1600" i="1" dirty="0"/>
              <a:t>Skills Book </a:t>
            </a:r>
            <a:r>
              <a:rPr lang="en-IE" sz="1600" dirty="0"/>
              <a:t>p. 116</a:t>
            </a:r>
          </a:p>
        </p:txBody>
      </p:sp>
      <p:sp>
        <p:nvSpPr>
          <p:cNvPr id="6" name="Title 5">
            <a:extLst>
              <a:ext uri="{FF2B5EF4-FFF2-40B4-BE49-F238E27FC236}">
                <a16:creationId xmlns:a16="http://schemas.microsoft.com/office/drawing/2014/main" id="{59BB183E-4507-4B83-AB64-2C40D5663306}"/>
              </a:ext>
            </a:extLst>
          </p:cNvPr>
          <p:cNvSpPr>
            <a:spLocks noGrp="1"/>
          </p:cNvSpPr>
          <p:nvPr>
            <p:ph type="title"/>
          </p:nvPr>
        </p:nvSpPr>
        <p:spPr/>
        <p:txBody>
          <a:bodyPr/>
          <a:lstStyle/>
          <a:p>
            <a:r>
              <a:rPr lang="en-IE" dirty="0">
                <a:solidFill>
                  <a:srgbClr val="FF0000"/>
                </a:solidFill>
              </a:rPr>
              <a:t>The Consequences of the Famine</a:t>
            </a:r>
            <a:endParaRPr lang="en-US" dirty="0">
              <a:solidFill>
                <a:srgbClr val="FF0000"/>
              </a:solidFill>
            </a:endParaRPr>
          </a:p>
        </p:txBody>
      </p:sp>
      <p:pic>
        <p:nvPicPr>
          <p:cNvPr id="9" name="Picture 8">
            <a:extLst>
              <a:ext uri="{FF2B5EF4-FFF2-40B4-BE49-F238E27FC236}">
                <a16:creationId xmlns:a16="http://schemas.microsoft.com/office/drawing/2014/main" id="{87153AB1-4EBA-48B7-8DAC-72E3CD82EB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94151" y="1690689"/>
            <a:ext cx="5317764" cy="4145498"/>
          </a:xfrm>
          <a:prstGeom prst="rect">
            <a:avLst/>
          </a:prstGeom>
        </p:spPr>
      </p:pic>
      <p:pic>
        <p:nvPicPr>
          <p:cNvPr id="11" name="Picture 10">
            <a:extLst>
              <a:ext uri="{FF2B5EF4-FFF2-40B4-BE49-F238E27FC236}">
                <a16:creationId xmlns:a16="http://schemas.microsoft.com/office/drawing/2014/main" id="{EF980BEB-4A52-4DD8-B82C-9975B4E088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1081" y="5179704"/>
            <a:ext cx="575530" cy="509178"/>
          </a:xfrm>
          <a:prstGeom prst="rect">
            <a:avLst/>
          </a:prstGeom>
        </p:spPr>
      </p:pic>
      <p:sp>
        <p:nvSpPr>
          <p:cNvPr id="10" name="TextBox 9">
            <a:extLst>
              <a:ext uri="{FF2B5EF4-FFF2-40B4-BE49-F238E27FC236}">
                <a16:creationId xmlns:a16="http://schemas.microsoft.com/office/drawing/2014/main" id="{36CBF0FC-F918-D848-AA17-8F9CC978D537}"/>
              </a:ext>
            </a:extLst>
          </p:cNvPr>
          <p:cNvSpPr txBox="1"/>
          <p:nvPr/>
        </p:nvSpPr>
        <p:spPr>
          <a:xfrm>
            <a:off x="89504" y="4081861"/>
            <a:ext cx="1802423" cy="1754326"/>
          </a:xfrm>
          <a:prstGeom prst="rect">
            <a:avLst/>
          </a:prstGeom>
          <a:solidFill>
            <a:srgbClr val="FFC000"/>
          </a:solidFill>
        </p:spPr>
        <p:txBody>
          <a:bodyPr wrap="square" rtlCol="0">
            <a:spAutoFit/>
          </a:bodyPr>
          <a:lstStyle/>
          <a:p>
            <a:r>
              <a:rPr lang="en-IE" dirty="0"/>
              <a:t>How did the Great Famine contribute to the causes of the decline of the Irish language?</a:t>
            </a:r>
          </a:p>
        </p:txBody>
      </p:sp>
    </p:spTree>
    <p:extLst>
      <p:ext uri="{BB962C8B-B14F-4D97-AF65-F5344CB8AC3E}">
        <p14:creationId xmlns:p14="http://schemas.microsoft.com/office/powerpoint/2010/main" val="2323194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BA8BA1-BEED-4286-9D6E-93CE796B88D8}"/>
              </a:ext>
            </a:extLst>
          </p:cNvPr>
          <p:cNvSpPr>
            <a:spLocks noGrp="1"/>
          </p:cNvSpPr>
          <p:nvPr>
            <p:ph type="title"/>
          </p:nvPr>
        </p:nvSpPr>
        <p:spPr>
          <a:xfrm>
            <a:off x="258794" y="223112"/>
            <a:ext cx="7886700" cy="1325563"/>
          </a:xfrm>
        </p:spPr>
        <p:txBody>
          <a:bodyPr/>
          <a:lstStyle/>
          <a:p>
            <a:r>
              <a:rPr lang="en-IE" dirty="0">
                <a:solidFill>
                  <a:srgbClr val="FF0000"/>
                </a:solidFill>
              </a:rPr>
              <a:t>Significance of the Irish Diaspora</a:t>
            </a:r>
            <a:endParaRPr lang="en-US" dirty="0">
              <a:solidFill>
                <a:srgbClr val="FF0000"/>
              </a:solidFill>
            </a:endParaRPr>
          </a:p>
        </p:txBody>
      </p:sp>
      <p:pic>
        <p:nvPicPr>
          <p:cNvPr id="7" name="Content Placeholder 6">
            <a:extLst>
              <a:ext uri="{FF2B5EF4-FFF2-40B4-BE49-F238E27FC236}">
                <a16:creationId xmlns:a16="http://schemas.microsoft.com/office/drawing/2014/main" id="{44EF993E-D4F7-4259-973A-7937919F166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52292" y="1917474"/>
            <a:ext cx="3724291" cy="3347634"/>
          </a:xfrm>
        </p:spPr>
      </p:pic>
      <p:pic>
        <p:nvPicPr>
          <p:cNvPr id="9" name="Picture 8">
            <a:extLst>
              <a:ext uri="{FF2B5EF4-FFF2-40B4-BE49-F238E27FC236}">
                <a16:creationId xmlns:a16="http://schemas.microsoft.com/office/drawing/2014/main" id="{82CDC43F-A4B1-403C-A1D2-F64A2FD8EB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917474"/>
            <a:ext cx="4761358" cy="2998710"/>
          </a:xfrm>
          <a:prstGeom prst="rect">
            <a:avLst/>
          </a:prstGeom>
        </p:spPr>
      </p:pic>
      <p:sp>
        <p:nvSpPr>
          <p:cNvPr id="3" name="TextBox 2">
            <a:extLst>
              <a:ext uri="{FF2B5EF4-FFF2-40B4-BE49-F238E27FC236}">
                <a16:creationId xmlns:a16="http://schemas.microsoft.com/office/drawing/2014/main" id="{CF36AF5B-D5AD-8B4D-B5B3-B10585D113FF}"/>
              </a:ext>
            </a:extLst>
          </p:cNvPr>
          <p:cNvSpPr txBox="1"/>
          <p:nvPr/>
        </p:nvSpPr>
        <p:spPr>
          <a:xfrm>
            <a:off x="589083" y="5633907"/>
            <a:ext cx="6532685" cy="369332"/>
          </a:xfrm>
          <a:prstGeom prst="rect">
            <a:avLst/>
          </a:prstGeom>
          <a:solidFill>
            <a:srgbClr val="FFC000"/>
          </a:solidFill>
        </p:spPr>
        <p:txBody>
          <a:bodyPr wrap="square" rtlCol="0">
            <a:spAutoFit/>
          </a:bodyPr>
          <a:lstStyle/>
          <a:p>
            <a:r>
              <a:rPr lang="en-IE" dirty="0"/>
              <a:t>What do these graphs tell you about the Irish diaspora in the USA?</a:t>
            </a:r>
          </a:p>
        </p:txBody>
      </p:sp>
    </p:spTree>
    <p:extLst>
      <p:ext uri="{BB962C8B-B14F-4D97-AF65-F5344CB8AC3E}">
        <p14:creationId xmlns:p14="http://schemas.microsoft.com/office/powerpoint/2010/main" val="93603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BA8BA1-BEED-4286-9D6E-93CE796B88D8}"/>
              </a:ext>
            </a:extLst>
          </p:cNvPr>
          <p:cNvSpPr>
            <a:spLocks noGrp="1"/>
          </p:cNvSpPr>
          <p:nvPr>
            <p:ph type="title"/>
          </p:nvPr>
        </p:nvSpPr>
        <p:spPr>
          <a:xfrm>
            <a:off x="258794" y="223112"/>
            <a:ext cx="7886700" cy="1325563"/>
          </a:xfrm>
        </p:spPr>
        <p:txBody>
          <a:bodyPr/>
          <a:lstStyle/>
          <a:p>
            <a:r>
              <a:rPr lang="en-IE" dirty="0">
                <a:solidFill>
                  <a:srgbClr val="FF0000"/>
                </a:solidFill>
              </a:rPr>
              <a:t>Significance of the Irish Diaspora</a:t>
            </a:r>
            <a:endParaRPr lang="en-US" dirty="0">
              <a:solidFill>
                <a:srgbClr val="FF0000"/>
              </a:solidFill>
            </a:endParaRPr>
          </a:p>
        </p:txBody>
      </p:sp>
      <p:pic>
        <p:nvPicPr>
          <p:cNvPr id="5" name="Picture 4">
            <a:extLst>
              <a:ext uri="{FF2B5EF4-FFF2-40B4-BE49-F238E27FC236}">
                <a16:creationId xmlns:a16="http://schemas.microsoft.com/office/drawing/2014/main" id="{68E87A83-2024-4AEE-8E78-9C32A5D4CF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4382" y="1178169"/>
            <a:ext cx="4613564" cy="4733359"/>
          </a:xfrm>
          <a:prstGeom prst="rect">
            <a:avLst/>
          </a:prstGeom>
        </p:spPr>
      </p:pic>
      <p:sp>
        <p:nvSpPr>
          <p:cNvPr id="2" name="TextBox 1">
            <a:extLst>
              <a:ext uri="{FF2B5EF4-FFF2-40B4-BE49-F238E27FC236}">
                <a16:creationId xmlns:a16="http://schemas.microsoft.com/office/drawing/2014/main" id="{1A194560-6E91-9D45-9171-B1E3669A07D9}"/>
              </a:ext>
            </a:extLst>
          </p:cNvPr>
          <p:cNvSpPr txBox="1"/>
          <p:nvPr/>
        </p:nvSpPr>
        <p:spPr>
          <a:xfrm>
            <a:off x="6263940" y="4915182"/>
            <a:ext cx="2303584" cy="646331"/>
          </a:xfrm>
          <a:prstGeom prst="rect">
            <a:avLst/>
          </a:prstGeom>
          <a:solidFill>
            <a:schemeClr val="accent4">
              <a:lumMod val="20000"/>
              <a:lumOff val="80000"/>
            </a:schemeClr>
          </a:solidFill>
          <a:ln>
            <a:solidFill>
              <a:schemeClr val="tx1"/>
            </a:solidFill>
          </a:ln>
        </p:spPr>
        <p:txBody>
          <a:bodyPr wrap="square" rtlCol="0">
            <a:spAutoFit/>
          </a:bodyPr>
          <a:lstStyle/>
          <a:p>
            <a:r>
              <a:rPr lang="en-IE" dirty="0"/>
              <a:t>Anti-Irish feeling in USA and Britain</a:t>
            </a:r>
          </a:p>
        </p:txBody>
      </p:sp>
    </p:spTree>
    <p:extLst>
      <p:ext uri="{BB962C8B-B14F-4D97-AF65-F5344CB8AC3E}">
        <p14:creationId xmlns:p14="http://schemas.microsoft.com/office/powerpoint/2010/main" val="2147675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93F1E0-D7D3-954A-A756-97AEFDCBF7F5}"/>
              </a:ext>
            </a:extLst>
          </p:cNvPr>
          <p:cNvSpPr txBox="1"/>
          <p:nvPr/>
        </p:nvSpPr>
        <p:spPr>
          <a:xfrm>
            <a:off x="336041" y="825246"/>
            <a:ext cx="7912315" cy="701731"/>
          </a:xfrm>
          <a:prstGeom prst="rect">
            <a:avLst/>
          </a:prstGeom>
          <a:noFill/>
        </p:spPr>
        <p:txBody>
          <a:bodyPr wrap="square" rtlCol="0">
            <a:spAutoFit/>
          </a:bodyPr>
          <a:lstStyle/>
          <a:p>
            <a:pPr defTabSz="914400">
              <a:lnSpc>
                <a:spcPct val="90000"/>
              </a:lnSpc>
              <a:spcBef>
                <a:spcPct val="0"/>
              </a:spcBef>
            </a:pPr>
            <a:r>
              <a:rPr lang="en-IE" sz="4400" dirty="0">
                <a:solidFill>
                  <a:srgbClr val="FF0000"/>
                </a:solidFill>
                <a:latin typeface="+mj-lt"/>
                <a:ea typeface="+mj-ea"/>
                <a:cs typeface="+mj-cs"/>
              </a:rPr>
              <a:t>Significance of the Irish Diaspora</a:t>
            </a:r>
          </a:p>
        </p:txBody>
      </p:sp>
      <p:sp>
        <p:nvSpPr>
          <p:cNvPr id="4" name="TextBox 3">
            <a:extLst>
              <a:ext uri="{FF2B5EF4-FFF2-40B4-BE49-F238E27FC236}">
                <a16:creationId xmlns:a16="http://schemas.microsoft.com/office/drawing/2014/main" id="{3D7E6CE5-E08D-4B10-AE04-C92C12F50E9E}"/>
              </a:ext>
            </a:extLst>
          </p:cNvPr>
          <p:cNvSpPr txBox="1"/>
          <p:nvPr/>
        </p:nvSpPr>
        <p:spPr>
          <a:xfrm>
            <a:off x="6482861" y="1779317"/>
            <a:ext cx="2661139" cy="3970318"/>
          </a:xfrm>
          <a:prstGeom prst="rect">
            <a:avLst/>
          </a:prstGeom>
          <a:gradFill>
            <a:gsLst>
              <a:gs pos="0">
                <a:schemeClr val="bg1">
                  <a:lumMod val="65000"/>
                </a:schemeClr>
              </a:gs>
              <a:gs pos="74000">
                <a:schemeClr val="bg1">
                  <a:lumMod val="75000"/>
                </a:schemeClr>
              </a:gs>
              <a:gs pos="83000">
                <a:schemeClr val="bg1">
                  <a:lumMod val="85000"/>
                </a:schemeClr>
              </a:gs>
              <a:gs pos="100000">
                <a:schemeClr val="bg1">
                  <a:lumMod val="65000"/>
                </a:schemeClr>
              </a:gs>
            </a:gsLst>
            <a:lin ang="5400000" scaled="1"/>
          </a:gradFill>
        </p:spPr>
        <p:txBody>
          <a:bodyPr wrap="square" rtlCol="0">
            <a:spAutoFit/>
          </a:bodyPr>
          <a:lstStyle/>
          <a:p>
            <a:r>
              <a:rPr lang="en-IE" i="1" dirty="0"/>
              <a:t>‘When my great grandfather left here to become a cooper in East Boston, he carried nothing with him except two things: a strong religious faith and a strong desire for liberty: I am glad to say that all of his great-grandchildren have valued that inheritance.’</a:t>
            </a:r>
          </a:p>
          <a:p>
            <a:r>
              <a:rPr lang="en-IE" dirty="0"/>
              <a:t>(President Kennedy, visiting his ancestral home in Wexford in 1963)</a:t>
            </a:r>
            <a:endParaRPr lang="en-US" dirty="0"/>
          </a:p>
        </p:txBody>
      </p:sp>
      <p:pic>
        <p:nvPicPr>
          <p:cNvPr id="6" name="Picture 5">
            <a:extLst>
              <a:ext uri="{FF2B5EF4-FFF2-40B4-BE49-F238E27FC236}">
                <a16:creationId xmlns:a16="http://schemas.microsoft.com/office/drawing/2014/main" id="{73CF6015-20F7-4638-A35D-0EF4EFE558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455" y="1606376"/>
            <a:ext cx="6299406" cy="4316199"/>
          </a:xfrm>
          <a:prstGeom prst="rect">
            <a:avLst/>
          </a:prstGeom>
        </p:spPr>
      </p:pic>
    </p:spTree>
    <p:extLst>
      <p:ext uri="{BB962C8B-B14F-4D97-AF65-F5344CB8AC3E}">
        <p14:creationId xmlns:p14="http://schemas.microsoft.com/office/powerpoint/2010/main" val="243085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FABB3C-1CAC-42BE-BE03-A9EA45A65BB7}"/>
              </a:ext>
            </a:extLst>
          </p:cNvPr>
          <p:cNvSpPr>
            <a:spLocks noGrp="1"/>
          </p:cNvSpPr>
          <p:nvPr>
            <p:ph type="title"/>
          </p:nvPr>
        </p:nvSpPr>
        <p:spPr>
          <a:xfrm>
            <a:off x="235223" y="389705"/>
            <a:ext cx="7886700" cy="1325563"/>
          </a:xfrm>
        </p:spPr>
        <p:txBody>
          <a:bodyPr/>
          <a:lstStyle/>
          <a:p>
            <a:r>
              <a:rPr lang="en-IE" dirty="0">
                <a:solidFill>
                  <a:srgbClr val="FF0000"/>
                </a:solidFill>
              </a:rPr>
              <a:t>Ireland in 1840</a:t>
            </a:r>
            <a:endParaRPr lang="en-US" dirty="0">
              <a:solidFill>
                <a:srgbClr val="FF0000"/>
              </a:solidFill>
            </a:endParaRPr>
          </a:p>
        </p:txBody>
      </p:sp>
      <p:sp>
        <p:nvSpPr>
          <p:cNvPr id="6" name="Content Placeholder 5">
            <a:extLst>
              <a:ext uri="{FF2B5EF4-FFF2-40B4-BE49-F238E27FC236}">
                <a16:creationId xmlns:a16="http://schemas.microsoft.com/office/drawing/2014/main" id="{EC383093-AE17-4EC7-A892-AC38269F0CFF}"/>
              </a:ext>
            </a:extLst>
          </p:cNvPr>
          <p:cNvSpPr>
            <a:spLocks noGrp="1"/>
          </p:cNvSpPr>
          <p:nvPr>
            <p:ph idx="1"/>
          </p:nvPr>
        </p:nvSpPr>
        <p:spPr>
          <a:xfrm>
            <a:off x="568492" y="1500007"/>
            <a:ext cx="4517781" cy="922417"/>
          </a:xfrm>
          <a:noFill/>
        </p:spPr>
        <p:txBody>
          <a:bodyPr>
            <a:noAutofit/>
          </a:bodyPr>
          <a:lstStyle/>
          <a:p>
            <a:pPr>
              <a:buClr>
                <a:srgbClr val="FF0000"/>
              </a:buClr>
            </a:pPr>
            <a:r>
              <a:rPr lang="en-IE" sz="2000" b="1" dirty="0"/>
              <a:t>Landlords</a:t>
            </a:r>
            <a:r>
              <a:rPr lang="en-IE" sz="2000" dirty="0"/>
              <a:t> owned most of the land</a:t>
            </a:r>
          </a:p>
          <a:p>
            <a:pPr>
              <a:buClr>
                <a:srgbClr val="FF0000"/>
              </a:buClr>
            </a:pPr>
            <a:r>
              <a:rPr lang="en-IE" sz="2000" dirty="0"/>
              <a:t>They </a:t>
            </a:r>
            <a:r>
              <a:rPr lang="en-IE" sz="2000" b="1" dirty="0"/>
              <a:t>rented</a:t>
            </a:r>
            <a:r>
              <a:rPr lang="en-IE" sz="2000" dirty="0"/>
              <a:t> the land to </a:t>
            </a:r>
            <a:r>
              <a:rPr lang="en-IE" sz="2000" b="1" dirty="0"/>
              <a:t>tenant farmers</a:t>
            </a:r>
            <a:endParaRPr lang="en-US" sz="2000" b="1" dirty="0"/>
          </a:p>
        </p:txBody>
      </p:sp>
      <p:pic>
        <p:nvPicPr>
          <p:cNvPr id="8" name="Picture 7">
            <a:extLst>
              <a:ext uri="{FF2B5EF4-FFF2-40B4-BE49-F238E27FC236}">
                <a16:creationId xmlns:a16="http://schemas.microsoft.com/office/drawing/2014/main" id="{2BC7A0F3-D3C7-4833-A584-FA4D087DD9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223" y="2422424"/>
            <a:ext cx="3815862" cy="3764984"/>
          </a:xfrm>
          <a:prstGeom prst="rect">
            <a:avLst/>
          </a:prstGeom>
        </p:spPr>
      </p:pic>
      <p:pic>
        <p:nvPicPr>
          <p:cNvPr id="3" name="Picture 2">
            <a:extLst>
              <a:ext uri="{FF2B5EF4-FFF2-40B4-BE49-F238E27FC236}">
                <a16:creationId xmlns:a16="http://schemas.microsoft.com/office/drawing/2014/main" id="{93C4D737-B0B0-411C-92DD-7E922F6E39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69511" y="797928"/>
            <a:ext cx="2199730" cy="1920458"/>
          </a:xfrm>
          <a:prstGeom prst="rect">
            <a:avLst/>
          </a:prstGeom>
        </p:spPr>
      </p:pic>
      <p:pic>
        <p:nvPicPr>
          <p:cNvPr id="9" name="Picture 8">
            <a:extLst>
              <a:ext uri="{FF2B5EF4-FFF2-40B4-BE49-F238E27FC236}">
                <a16:creationId xmlns:a16="http://schemas.microsoft.com/office/drawing/2014/main" id="{8CA859C4-17B6-47FF-BEF9-6B5BFC70E9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8680" y="4655472"/>
            <a:ext cx="2259282" cy="1603685"/>
          </a:xfrm>
          <a:prstGeom prst="rect">
            <a:avLst/>
          </a:prstGeom>
        </p:spPr>
      </p:pic>
      <p:pic>
        <p:nvPicPr>
          <p:cNvPr id="15" name="Picture 14">
            <a:extLst>
              <a:ext uri="{FF2B5EF4-FFF2-40B4-BE49-F238E27FC236}">
                <a16:creationId xmlns:a16="http://schemas.microsoft.com/office/drawing/2014/main" id="{D0EADFEF-5B0E-49EB-A1F3-EA43119F3A3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28611" y="2771353"/>
            <a:ext cx="2543099" cy="1795370"/>
          </a:xfrm>
          <a:prstGeom prst="rect">
            <a:avLst/>
          </a:prstGeom>
        </p:spPr>
      </p:pic>
      <p:sp>
        <p:nvSpPr>
          <p:cNvPr id="16" name="TextBox 15">
            <a:extLst>
              <a:ext uri="{FF2B5EF4-FFF2-40B4-BE49-F238E27FC236}">
                <a16:creationId xmlns:a16="http://schemas.microsoft.com/office/drawing/2014/main" id="{714C025C-EB94-498F-A840-9F90D82F4CEE}"/>
              </a:ext>
            </a:extLst>
          </p:cNvPr>
          <p:cNvSpPr txBox="1"/>
          <p:nvPr/>
        </p:nvSpPr>
        <p:spPr>
          <a:xfrm>
            <a:off x="5135708" y="833765"/>
            <a:ext cx="1274251" cy="523220"/>
          </a:xfrm>
          <a:prstGeom prst="rect">
            <a:avLst/>
          </a:prstGeom>
          <a:noFill/>
          <a:ln>
            <a:solidFill>
              <a:schemeClr val="tx1"/>
            </a:solidFill>
          </a:ln>
        </p:spPr>
        <p:txBody>
          <a:bodyPr wrap="square" rtlCol="0">
            <a:spAutoFit/>
          </a:bodyPr>
          <a:lstStyle/>
          <a:p>
            <a:r>
              <a:rPr lang="en-IE" sz="1400" dirty="0"/>
              <a:t>A well-off farmer’s house</a:t>
            </a:r>
            <a:endParaRPr lang="en-US" sz="1400" dirty="0"/>
          </a:p>
        </p:txBody>
      </p:sp>
      <p:sp>
        <p:nvSpPr>
          <p:cNvPr id="17" name="TextBox 16">
            <a:extLst>
              <a:ext uri="{FF2B5EF4-FFF2-40B4-BE49-F238E27FC236}">
                <a16:creationId xmlns:a16="http://schemas.microsoft.com/office/drawing/2014/main" id="{8DF42534-0D63-4EF0-8EFD-15EE13C094AD}"/>
              </a:ext>
            </a:extLst>
          </p:cNvPr>
          <p:cNvSpPr txBox="1"/>
          <p:nvPr/>
        </p:nvSpPr>
        <p:spPr>
          <a:xfrm>
            <a:off x="5092917" y="2884216"/>
            <a:ext cx="1274251" cy="523220"/>
          </a:xfrm>
          <a:prstGeom prst="rect">
            <a:avLst/>
          </a:prstGeom>
          <a:noFill/>
          <a:ln>
            <a:solidFill>
              <a:schemeClr val="tx1"/>
            </a:solidFill>
          </a:ln>
        </p:spPr>
        <p:txBody>
          <a:bodyPr wrap="square" rtlCol="0">
            <a:spAutoFit/>
          </a:bodyPr>
          <a:lstStyle/>
          <a:p>
            <a:r>
              <a:rPr lang="en-IE" sz="1400" dirty="0"/>
              <a:t>A small farmer’s house</a:t>
            </a:r>
            <a:endParaRPr lang="en-US" sz="1400" dirty="0"/>
          </a:p>
        </p:txBody>
      </p:sp>
      <p:sp>
        <p:nvSpPr>
          <p:cNvPr id="18" name="TextBox 17">
            <a:extLst>
              <a:ext uri="{FF2B5EF4-FFF2-40B4-BE49-F238E27FC236}">
                <a16:creationId xmlns:a16="http://schemas.microsoft.com/office/drawing/2014/main" id="{7AF4F305-6AA6-4DF3-BA44-2A19DF845E3D}"/>
              </a:ext>
            </a:extLst>
          </p:cNvPr>
          <p:cNvSpPr txBox="1"/>
          <p:nvPr/>
        </p:nvSpPr>
        <p:spPr>
          <a:xfrm>
            <a:off x="5086273" y="4655472"/>
            <a:ext cx="1274251" cy="523220"/>
          </a:xfrm>
          <a:prstGeom prst="rect">
            <a:avLst/>
          </a:prstGeom>
          <a:noFill/>
          <a:ln>
            <a:solidFill>
              <a:schemeClr val="tx1"/>
            </a:solidFill>
          </a:ln>
        </p:spPr>
        <p:txBody>
          <a:bodyPr wrap="square" rtlCol="0">
            <a:spAutoFit/>
          </a:bodyPr>
          <a:lstStyle/>
          <a:p>
            <a:r>
              <a:rPr lang="en-IE" sz="1400" dirty="0"/>
              <a:t>Cottiers’ mud cabin</a:t>
            </a:r>
            <a:endParaRPr lang="en-US" sz="1400" dirty="0"/>
          </a:p>
        </p:txBody>
      </p:sp>
    </p:spTree>
    <p:extLst>
      <p:ext uri="{BB962C8B-B14F-4D97-AF65-F5344CB8AC3E}">
        <p14:creationId xmlns:p14="http://schemas.microsoft.com/office/powerpoint/2010/main" val="56285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A2D83D-B0E5-6A46-A83F-B9B8FFAA1F09}"/>
              </a:ext>
            </a:extLst>
          </p:cNvPr>
          <p:cNvSpPr txBox="1"/>
          <p:nvPr/>
        </p:nvSpPr>
        <p:spPr>
          <a:xfrm>
            <a:off x="349474" y="557627"/>
            <a:ext cx="8072149" cy="769441"/>
          </a:xfrm>
          <a:prstGeom prst="rect">
            <a:avLst/>
          </a:prstGeom>
          <a:noFill/>
        </p:spPr>
        <p:txBody>
          <a:bodyPr wrap="square" rtlCol="0">
            <a:spAutoFit/>
          </a:bodyPr>
          <a:lstStyle/>
          <a:p>
            <a:r>
              <a:rPr lang="en-IE" sz="4400" dirty="0">
                <a:solidFill>
                  <a:srgbClr val="FF0000"/>
                </a:solidFill>
                <a:latin typeface="+mj-lt"/>
                <a:ea typeface="+mj-ea"/>
                <a:cs typeface="+mj-cs"/>
              </a:rPr>
              <a:t>Significance of the Irish Diaspora</a:t>
            </a:r>
          </a:p>
        </p:txBody>
      </p:sp>
      <p:pic>
        <p:nvPicPr>
          <p:cNvPr id="5" name="Picture 4">
            <a:extLst>
              <a:ext uri="{FF2B5EF4-FFF2-40B4-BE49-F238E27FC236}">
                <a16:creationId xmlns:a16="http://schemas.microsoft.com/office/drawing/2014/main" id="{D7A2544C-D2DD-4E58-82EF-790EC79FF0D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11" y="1704237"/>
            <a:ext cx="1856211" cy="1559440"/>
          </a:xfrm>
          <a:prstGeom prst="rect">
            <a:avLst/>
          </a:prstGeom>
        </p:spPr>
      </p:pic>
      <p:pic>
        <p:nvPicPr>
          <p:cNvPr id="7" name="Picture 6">
            <a:extLst>
              <a:ext uri="{FF2B5EF4-FFF2-40B4-BE49-F238E27FC236}">
                <a16:creationId xmlns:a16="http://schemas.microsoft.com/office/drawing/2014/main" id="{6E48D88D-2BE8-423A-8D8C-902EA24704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69335" y="1386309"/>
            <a:ext cx="1246992" cy="1939679"/>
          </a:xfrm>
          <a:prstGeom prst="rect">
            <a:avLst/>
          </a:prstGeom>
        </p:spPr>
      </p:pic>
      <p:pic>
        <p:nvPicPr>
          <p:cNvPr id="9" name="Picture 8">
            <a:extLst>
              <a:ext uri="{FF2B5EF4-FFF2-40B4-BE49-F238E27FC236}">
                <a16:creationId xmlns:a16="http://schemas.microsoft.com/office/drawing/2014/main" id="{CEE02715-E748-4380-BAF9-26BE02A8BD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8134" y="1366623"/>
            <a:ext cx="1352603" cy="1939679"/>
          </a:xfrm>
          <a:prstGeom prst="rect">
            <a:avLst/>
          </a:prstGeom>
        </p:spPr>
      </p:pic>
      <p:pic>
        <p:nvPicPr>
          <p:cNvPr id="11" name="Picture 10">
            <a:extLst>
              <a:ext uri="{FF2B5EF4-FFF2-40B4-BE49-F238E27FC236}">
                <a16:creationId xmlns:a16="http://schemas.microsoft.com/office/drawing/2014/main" id="{234B9681-9EBB-44EB-A13E-9810C6FE0B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81550" y="1366623"/>
            <a:ext cx="1587977" cy="1995983"/>
          </a:xfrm>
          <a:prstGeom prst="rect">
            <a:avLst/>
          </a:prstGeom>
        </p:spPr>
      </p:pic>
      <p:pic>
        <p:nvPicPr>
          <p:cNvPr id="13" name="Picture 12">
            <a:extLst>
              <a:ext uri="{FF2B5EF4-FFF2-40B4-BE49-F238E27FC236}">
                <a16:creationId xmlns:a16="http://schemas.microsoft.com/office/drawing/2014/main" id="{D1B8F704-7BE3-49D6-BA8F-8E5AA115458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03858" y="1386309"/>
            <a:ext cx="1748466" cy="1995983"/>
          </a:xfrm>
          <a:prstGeom prst="rect">
            <a:avLst/>
          </a:prstGeom>
        </p:spPr>
      </p:pic>
      <p:pic>
        <p:nvPicPr>
          <p:cNvPr id="15" name="Picture 14">
            <a:extLst>
              <a:ext uri="{FF2B5EF4-FFF2-40B4-BE49-F238E27FC236}">
                <a16:creationId xmlns:a16="http://schemas.microsoft.com/office/drawing/2014/main" id="{5DACD1A2-A912-441F-B7A1-84CF27213D0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475" y="3874560"/>
            <a:ext cx="1560745" cy="1992098"/>
          </a:xfrm>
          <a:prstGeom prst="rect">
            <a:avLst/>
          </a:prstGeom>
        </p:spPr>
      </p:pic>
      <p:pic>
        <p:nvPicPr>
          <p:cNvPr id="17" name="Picture 16">
            <a:extLst>
              <a:ext uri="{FF2B5EF4-FFF2-40B4-BE49-F238E27FC236}">
                <a16:creationId xmlns:a16="http://schemas.microsoft.com/office/drawing/2014/main" id="{50DE8944-B9D7-40C8-BC94-C6334879C46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01283" y="3880092"/>
            <a:ext cx="1579004" cy="2098431"/>
          </a:xfrm>
          <a:prstGeom prst="rect">
            <a:avLst/>
          </a:prstGeom>
        </p:spPr>
      </p:pic>
      <p:pic>
        <p:nvPicPr>
          <p:cNvPr id="19" name="Picture 18">
            <a:extLst>
              <a:ext uri="{FF2B5EF4-FFF2-40B4-BE49-F238E27FC236}">
                <a16:creationId xmlns:a16="http://schemas.microsoft.com/office/drawing/2014/main" id="{0BDCFCE0-C8FC-4710-ABB2-CC811621D06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335610" y="3906994"/>
            <a:ext cx="1465492" cy="2109633"/>
          </a:xfrm>
          <a:prstGeom prst="rect">
            <a:avLst/>
          </a:prstGeom>
        </p:spPr>
      </p:pic>
      <p:pic>
        <p:nvPicPr>
          <p:cNvPr id="23" name="Picture 22">
            <a:extLst>
              <a:ext uri="{FF2B5EF4-FFF2-40B4-BE49-F238E27FC236}">
                <a16:creationId xmlns:a16="http://schemas.microsoft.com/office/drawing/2014/main" id="{9D4A8789-390D-4913-8009-6744E625D36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199899" y="3906994"/>
            <a:ext cx="1753318" cy="1939679"/>
          </a:xfrm>
          <a:prstGeom prst="rect">
            <a:avLst/>
          </a:prstGeom>
        </p:spPr>
      </p:pic>
      <p:sp>
        <p:nvSpPr>
          <p:cNvPr id="24" name="TextBox 23">
            <a:extLst>
              <a:ext uri="{FF2B5EF4-FFF2-40B4-BE49-F238E27FC236}">
                <a16:creationId xmlns:a16="http://schemas.microsoft.com/office/drawing/2014/main" id="{3F5E72E6-3982-48B7-9F1A-DDDF2579452D}"/>
              </a:ext>
            </a:extLst>
          </p:cNvPr>
          <p:cNvSpPr txBox="1"/>
          <p:nvPr/>
        </p:nvSpPr>
        <p:spPr>
          <a:xfrm>
            <a:off x="663228" y="3364712"/>
            <a:ext cx="1246992" cy="307777"/>
          </a:xfrm>
          <a:prstGeom prst="rect">
            <a:avLst/>
          </a:prstGeom>
          <a:noFill/>
        </p:spPr>
        <p:txBody>
          <a:bodyPr wrap="square" rtlCol="0">
            <a:spAutoFit/>
          </a:bodyPr>
          <a:lstStyle/>
          <a:p>
            <a:pPr algn="r"/>
            <a:r>
              <a:rPr lang="en-IE" sz="1400" dirty="0">
                <a:solidFill>
                  <a:srgbClr val="016FAE"/>
                </a:solidFill>
              </a:rPr>
              <a:t>Tom Brady</a:t>
            </a:r>
            <a:endParaRPr lang="en-US" sz="1400" dirty="0">
              <a:solidFill>
                <a:srgbClr val="016FAE"/>
              </a:solidFill>
            </a:endParaRPr>
          </a:p>
        </p:txBody>
      </p:sp>
      <p:sp>
        <p:nvSpPr>
          <p:cNvPr id="25" name="TextBox 24">
            <a:extLst>
              <a:ext uri="{FF2B5EF4-FFF2-40B4-BE49-F238E27FC236}">
                <a16:creationId xmlns:a16="http://schemas.microsoft.com/office/drawing/2014/main" id="{1BE9A7B0-FE68-4B6F-B2B1-E33292110924}"/>
              </a:ext>
            </a:extLst>
          </p:cNvPr>
          <p:cNvSpPr txBox="1"/>
          <p:nvPr/>
        </p:nvSpPr>
        <p:spPr>
          <a:xfrm>
            <a:off x="2363074" y="3396997"/>
            <a:ext cx="1246992" cy="307777"/>
          </a:xfrm>
          <a:prstGeom prst="rect">
            <a:avLst/>
          </a:prstGeom>
          <a:noFill/>
        </p:spPr>
        <p:txBody>
          <a:bodyPr wrap="square" rtlCol="0">
            <a:spAutoFit/>
          </a:bodyPr>
          <a:lstStyle/>
          <a:p>
            <a:pPr algn="r"/>
            <a:r>
              <a:rPr lang="en-IE" sz="1400" dirty="0">
                <a:solidFill>
                  <a:srgbClr val="016FAE"/>
                </a:solidFill>
              </a:rPr>
              <a:t>John McEnroe</a:t>
            </a:r>
            <a:endParaRPr lang="en-US" sz="1400" dirty="0">
              <a:solidFill>
                <a:srgbClr val="016FAE"/>
              </a:solidFill>
            </a:endParaRPr>
          </a:p>
        </p:txBody>
      </p:sp>
      <p:sp>
        <p:nvSpPr>
          <p:cNvPr id="26" name="TextBox 25">
            <a:extLst>
              <a:ext uri="{FF2B5EF4-FFF2-40B4-BE49-F238E27FC236}">
                <a16:creationId xmlns:a16="http://schemas.microsoft.com/office/drawing/2014/main" id="{425223B1-3463-44F0-889C-3CAAEA26838C}"/>
              </a:ext>
            </a:extLst>
          </p:cNvPr>
          <p:cNvSpPr txBox="1"/>
          <p:nvPr/>
        </p:nvSpPr>
        <p:spPr>
          <a:xfrm>
            <a:off x="4062920" y="3403611"/>
            <a:ext cx="1246992" cy="307777"/>
          </a:xfrm>
          <a:prstGeom prst="rect">
            <a:avLst/>
          </a:prstGeom>
          <a:noFill/>
        </p:spPr>
        <p:txBody>
          <a:bodyPr wrap="square" rtlCol="0">
            <a:spAutoFit/>
          </a:bodyPr>
          <a:lstStyle/>
          <a:p>
            <a:pPr algn="r"/>
            <a:r>
              <a:rPr lang="en-IE" sz="1400" dirty="0">
                <a:solidFill>
                  <a:srgbClr val="016FAE"/>
                </a:solidFill>
              </a:rPr>
              <a:t>Jack Dempsey</a:t>
            </a:r>
            <a:endParaRPr lang="en-US" sz="1400" dirty="0">
              <a:solidFill>
                <a:srgbClr val="016FAE"/>
              </a:solidFill>
            </a:endParaRPr>
          </a:p>
        </p:txBody>
      </p:sp>
      <p:sp>
        <p:nvSpPr>
          <p:cNvPr id="27" name="TextBox 26">
            <a:extLst>
              <a:ext uri="{FF2B5EF4-FFF2-40B4-BE49-F238E27FC236}">
                <a16:creationId xmlns:a16="http://schemas.microsoft.com/office/drawing/2014/main" id="{0655608F-EA91-4933-BE13-90808634DF9F}"/>
              </a:ext>
            </a:extLst>
          </p:cNvPr>
          <p:cNvSpPr txBox="1"/>
          <p:nvPr/>
        </p:nvSpPr>
        <p:spPr>
          <a:xfrm>
            <a:off x="5762766" y="3410225"/>
            <a:ext cx="1246992" cy="307777"/>
          </a:xfrm>
          <a:prstGeom prst="rect">
            <a:avLst/>
          </a:prstGeom>
          <a:noFill/>
        </p:spPr>
        <p:txBody>
          <a:bodyPr wrap="square" rtlCol="0">
            <a:spAutoFit/>
          </a:bodyPr>
          <a:lstStyle/>
          <a:p>
            <a:pPr algn="r"/>
            <a:r>
              <a:rPr lang="en-IE" sz="1400" dirty="0">
                <a:solidFill>
                  <a:srgbClr val="016FAE"/>
                </a:solidFill>
              </a:rPr>
              <a:t>Ben Hogan</a:t>
            </a:r>
            <a:endParaRPr lang="en-US" sz="1400" dirty="0">
              <a:solidFill>
                <a:srgbClr val="016FAE"/>
              </a:solidFill>
            </a:endParaRPr>
          </a:p>
        </p:txBody>
      </p:sp>
      <p:sp>
        <p:nvSpPr>
          <p:cNvPr id="28" name="TextBox 27">
            <a:extLst>
              <a:ext uri="{FF2B5EF4-FFF2-40B4-BE49-F238E27FC236}">
                <a16:creationId xmlns:a16="http://schemas.microsoft.com/office/drawing/2014/main" id="{92708300-B60A-449C-A15B-3566AE7AC122}"/>
              </a:ext>
            </a:extLst>
          </p:cNvPr>
          <p:cNvSpPr txBox="1"/>
          <p:nvPr/>
        </p:nvSpPr>
        <p:spPr>
          <a:xfrm>
            <a:off x="7462612" y="3416839"/>
            <a:ext cx="1489712" cy="307777"/>
          </a:xfrm>
          <a:prstGeom prst="rect">
            <a:avLst/>
          </a:prstGeom>
          <a:noFill/>
        </p:spPr>
        <p:txBody>
          <a:bodyPr wrap="square" rtlCol="0">
            <a:spAutoFit/>
          </a:bodyPr>
          <a:lstStyle/>
          <a:p>
            <a:pPr algn="r"/>
            <a:r>
              <a:rPr lang="en-IE" sz="1400" dirty="0">
                <a:solidFill>
                  <a:srgbClr val="016FAE"/>
                </a:solidFill>
              </a:rPr>
              <a:t>Maureen O’Hara</a:t>
            </a:r>
            <a:endParaRPr lang="en-US" sz="1400" dirty="0">
              <a:solidFill>
                <a:srgbClr val="016FAE"/>
              </a:solidFill>
            </a:endParaRPr>
          </a:p>
        </p:txBody>
      </p:sp>
      <p:sp>
        <p:nvSpPr>
          <p:cNvPr id="29" name="TextBox 28">
            <a:extLst>
              <a:ext uri="{FF2B5EF4-FFF2-40B4-BE49-F238E27FC236}">
                <a16:creationId xmlns:a16="http://schemas.microsoft.com/office/drawing/2014/main" id="{038C4E0D-E25C-4FF6-BCA2-194BD74ECA13}"/>
              </a:ext>
            </a:extLst>
          </p:cNvPr>
          <p:cNvSpPr txBox="1"/>
          <p:nvPr/>
        </p:nvSpPr>
        <p:spPr>
          <a:xfrm>
            <a:off x="607427" y="5907541"/>
            <a:ext cx="1246992" cy="307777"/>
          </a:xfrm>
          <a:prstGeom prst="rect">
            <a:avLst/>
          </a:prstGeom>
          <a:noFill/>
        </p:spPr>
        <p:txBody>
          <a:bodyPr wrap="square" rtlCol="0">
            <a:spAutoFit/>
          </a:bodyPr>
          <a:lstStyle/>
          <a:p>
            <a:pPr algn="r"/>
            <a:r>
              <a:rPr lang="en-IE" sz="1400" dirty="0">
                <a:solidFill>
                  <a:srgbClr val="016FAE"/>
                </a:solidFill>
              </a:rPr>
              <a:t>Henry Ford</a:t>
            </a:r>
            <a:endParaRPr lang="en-US" sz="1400" dirty="0">
              <a:solidFill>
                <a:srgbClr val="016FAE"/>
              </a:solidFill>
            </a:endParaRPr>
          </a:p>
        </p:txBody>
      </p:sp>
      <p:sp>
        <p:nvSpPr>
          <p:cNvPr id="30" name="TextBox 29">
            <a:extLst>
              <a:ext uri="{FF2B5EF4-FFF2-40B4-BE49-F238E27FC236}">
                <a16:creationId xmlns:a16="http://schemas.microsoft.com/office/drawing/2014/main" id="{BD090794-E083-4999-AF78-EAF4C10D74B6}"/>
              </a:ext>
            </a:extLst>
          </p:cNvPr>
          <p:cNvSpPr txBox="1"/>
          <p:nvPr/>
        </p:nvSpPr>
        <p:spPr>
          <a:xfrm>
            <a:off x="2434305" y="5923544"/>
            <a:ext cx="1590143" cy="307777"/>
          </a:xfrm>
          <a:prstGeom prst="rect">
            <a:avLst/>
          </a:prstGeom>
          <a:noFill/>
        </p:spPr>
        <p:txBody>
          <a:bodyPr wrap="square" rtlCol="0">
            <a:spAutoFit/>
          </a:bodyPr>
          <a:lstStyle/>
          <a:p>
            <a:pPr algn="r"/>
            <a:r>
              <a:rPr lang="en-IE" sz="1400" dirty="0">
                <a:solidFill>
                  <a:srgbClr val="016FAE"/>
                </a:solidFill>
              </a:rPr>
              <a:t>Muhammad Ali</a:t>
            </a:r>
            <a:endParaRPr lang="en-US" sz="1400" dirty="0">
              <a:solidFill>
                <a:srgbClr val="016FAE"/>
              </a:solidFill>
            </a:endParaRPr>
          </a:p>
        </p:txBody>
      </p:sp>
      <p:sp>
        <p:nvSpPr>
          <p:cNvPr id="31" name="TextBox 30">
            <a:extLst>
              <a:ext uri="{FF2B5EF4-FFF2-40B4-BE49-F238E27FC236}">
                <a16:creationId xmlns:a16="http://schemas.microsoft.com/office/drawing/2014/main" id="{318C7C9E-C87F-4E9F-B972-B19972DC3469}"/>
              </a:ext>
            </a:extLst>
          </p:cNvPr>
          <p:cNvSpPr txBox="1"/>
          <p:nvPr/>
        </p:nvSpPr>
        <p:spPr>
          <a:xfrm>
            <a:off x="4197969" y="5948670"/>
            <a:ext cx="1882351" cy="307777"/>
          </a:xfrm>
          <a:prstGeom prst="rect">
            <a:avLst/>
          </a:prstGeom>
          <a:noFill/>
        </p:spPr>
        <p:txBody>
          <a:bodyPr wrap="square" rtlCol="0">
            <a:spAutoFit/>
          </a:bodyPr>
          <a:lstStyle/>
          <a:p>
            <a:pPr algn="r"/>
            <a:r>
              <a:rPr lang="en-IE" sz="1400" dirty="0">
                <a:solidFill>
                  <a:srgbClr val="016FAE"/>
                </a:solidFill>
              </a:rPr>
              <a:t>Georgia O’Keeffe</a:t>
            </a:r>
            <a:endParaRPr lang="en-US" sz="1400" dirty="0">
              <a:solidFill>
                <a:srgbClr val="016FAE"/>
              </a:solidFill>
            </a:endParaRPr>
          </a:p>
        </p:txBody>
      </p:sp>
      <p:sp>
        <p:nvSpPr>
          <p:cNvPr id="32" name="TextBox 31">
            <a:extLst>
              <a:ext uri="{FF2B5EF4-FFF2-40B4-BE49-F238E27FC236}">
                <a16:creationId xmlns:a16="http://schemas.microsoft.com/office/drawing/2014/main" id="{1ED17A08-0E5D-4A23-99C1-98E46C6122DB}"/>
              </a:ext>
            </a:extLst>
          </p:cNvPr>
          <p:cNvSpPr txBox="1"/>
          <p:nvPr/>
        </p:nvSpPr>
        <p:spPr>
          <a:xfrm>
            <a:off x="6580362" y="5948671"/>
            <a:ext cx="1246992" cy="307777"/>
          </a:xfrm>
          <a:prstGeom prst="rect">
            <a:avLst/>
          </a:prstGeom>
          <a:noFill/>
        </p:spPr>
        <p:txBody>
          <a:bodyPr wrap="square" rtlCol="0">
            <a:spAutoFit/>
          </a:bodyPr>
          <a:lstStyle/>
          <a:p>
            <a:pPr algn="r"/>
            <a:r>
              <a:rPr lang="en-IE" sz="1400" dirty="0">
                <a:solidFill>
                  <a:srgbClr val="016FAE"/>
                </a:solidFill>
              </a:rPr>
              <a:t>Anne Rice</a:t>
            </a:r>
            <a:endParaRPr lang="en-US" sz="1400" dirty="0">
              <a:solidFill>
                <a:srgbClr val="016FAE"/>
              </a:solidFill>
            </a:endParaRPr>
          </a:p>
        </p:txBody>
      </p:sp>
      <p:sp>
        <p:nvSpPr>
          <p:cNvPr id="3" name="TextBox 2">
            <a:extLst>
              <a:ext uri="{FF2B5EF4-FFF2-40B4-BE49-F238E27FC236}">
                <a16:creationId xmlns:a16="http://schemas.microsoft.com/office/drawing/2014/main" id="{43B4D574-B46D-F440-940C-93A003B668BA}"/>
              </a:ext>
            </a:extLst>
          </p:cNvPr>
          <p:cNvSpPr txBox="1"/>
          <p:nvPr/>
        </p:nvSpPr>
        <p:spPr>
          <a:xfrm>
            <a:off x="7974623" y="3906994"/>
            <a:ext cx="1169377" cy="2308324"/>
          </a:xfrm>
          <a:prstGeom prst="rect">
            <a:avLst/>
          </a:prstGeom>
          <a:solidFill>
            <a:srgbClr val="FFC000"/>
          </a:solidFill>
        </p:spPr>
        <p:txBody>
          <a:bodyPr wrap="square" rtlCol="0">
            <a:spAutoFit/>
          </a:bodyPr>
          <a:lstStyle/>
          <a:p>
            <a:r>
              <a:rPr lang="en-IE" sz="1600" dirty="0"/>
              <a:t>Investigate well-known people of Irish descent in </a:t>
            </a:r>
            <a:r>
              <a:rPr lang="en-IE" sz="1600" b="1" dirty="0"/>
              <a:t>Britain</a:t>
            </a:r>
            <a:r>
              <a:rPr lang="en-IE" sz="1600" dirty="0"/>
              <a:t>, </a:t>
            </a:r>
            <a:r>
              <a:rPr lang="en-IE" sz="1600" b="1" dirty="0"/>
              <a:t>Australia</a:t>
            </a:r>
            <a:r>
              <a:rPr lang="en-IE" sz="1600" dirty="0"/>
              <a:t> and </a:t>
            </a:r>
            <a:r>
              <a:rPr lang="en-IE" sz="1600" b="1" dirty="0"/>
              <a:t>New Zealand</a:t>
            </a:r>
          </a:p>
        </p:txBody>
      </p:sp>
    </p:spTree>
    <p:extLst>
      <p:ext uri="{BB962C8B-B14F-4D97-AF65-F5344CB8AC3E}">
        <p14:creationId xmlns:p14="http://schemas.microsoft.com/office/powerpoint/2010/main" val="452685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D16AF-6033-C64A-9C8C-2902562B0641}"/>
              </a:ext>
            </a:extLst>
          </p:cNvPr>
          <p:cNvSpPr txBox="1"/>
          <p:nvPr/>
        </p:nvSpPr>
        <p:spPr>
          <a:xfrm>
            <a:off x="256698" y="824435"/>
            <a:ext cx="8137494" cy="769441"/>
          </a:xfrm>
          <a:prstGeom prst="rect">
            <a:avLst/>
          </a:prstGeom>
          <a:noFill/>
        </p:spPr>
        <p:txBody>
          <a:bodyPr wrap="square" rtlCol="0">
            <a:spAutoFit/>
          </a:bodyPr>
          <a:lstStyle/>
          <a:p>
            <a:r>
              <a:rPr lang="en-IE" sz="4400" dirty="0">
                <a:solidFill>
                  <a:srgbClr val="FF0000"/>
                </a:solidFill>
                <a:latin typeface="+mj-lt"/>
                <a:ea typeface="+mj-ea"/>
                <a:cs typeface="+mj-cs"/>
              </a:rPr>
              <a:t>Significance of the Irish Diaspora</a:t>
            </a:r>
          </a:p>
        </p:txBody>
      </p:sp>
      <p:graphicFrame>
        <p:nvGraphicFramePr>
          <p:cNvPr id="3" name="Table 2">
            <a:extLst>
              <a:ext uri="{FF2B5EF4-FFF2-40B4-BE49-F238E27FC236}">
                <a16:creationId xmlns:a16="http://schemas.microsoft.com/office/drawing/2014/main" id="{3091077C-84E5-4D92-9672-2C2C4F567040}"/>
              </a:ext>
            </a:extLst>
          </p:cNvPr>
          <p:cNvGraphicFramePr>
            <a:graphicFrameLocks noGrp="1"/>
          </p:cNvGraphicFramePr>
          <p:nvPr>
            <p:extLst>
              <p:ext uri="{D42A27DB-BD31-4B8C-83A1-F6EECF244321}">
                <p14:modId xmlns:p14="http://schemas.microsoft.com/office/powerpoint/2010/main" val="1039855367"/>
              </p:ext>
            </p:extLst>
          </p:nvPr>
        </p:nvGraphicFramePr>
        <p:xfrm>
          <a:off x="2288951" y="2186128"/>
          <a:ext cx="5122962" cy="3801437"/>
        </p:xfrm>
        <a:graphic>
          <a:graphicData uri="http://schemas.openxmlformats.org/drawingml/2006/table">
            <a:tbl>
              <a:tblPr firstRow="1" bandRow="1">
                <a:tableStyleId>{93296810-A885-4BE3-A3E7-6D5BEEA58F35}</a:tableStyleId>
              </a:tblPr>
              <a:tblGrid>
                <a:gridCol w="1707654">
                  <a:extLst>
                    <a:ext uri="{9D8B030D-6E8A-4147-A177-3AD203B41FA5}">
                      <a16:colId xmlns:a16="http://schemas.microsoft.com/office/drawing/2014/main" val="2699001479"/>
                    </a:ext>
                  </a:extLst>
                </a:gridCol>
                <a:gridCol w="1707654">
                  <a:extLst>
                    <a:ext uri="{9D8B030D-6E8A-4147-A177-3AD203B41FA5}">
                      <a16:colId xmlns:a16="http://schemas.microsoft.com/office/drawing/2014/main" val="2542416504"/>
                    </a:ext>
                  </a:extLst>
                </a:gridCol>
                <a:gridCol w="1707654">
                  <a:extLst>
                    <a:ext uri="{9D8B030D-6E8A-4147-A177-3AD203B41FA5}">
                      <a16:colId xmlns:a16="http://schemas.microsoft.com/office/drawing/2014/main" val="3976645858"/>
                    </a:ext>
                  </a:extLst>
                </a:gridCol>
              </a:tblGrid>
              <a:tr h="760287">
                <a:tc>
                  <a:txBody>
                    <a:bodyPr/>
                    <a:lstStyle/>
                    <a:p>
                      <a:r>
                        <a:rPr lang="en-IE" dirty="0"/>
                        <a:t>Country</a:t>
                      </a:r>
                      <a:endParaRPr lang="en-US" dirty="0"/>
                    </a:p>
                  </a:txBody>
                  <a:tcPr/>
                </a:tc>
                <a:tc>
                  <a:txBody>
                    <a:bodyPr/>
                    <a:lstStyle/>
                    <a:p>
                      <a:pPr algn="ctr"/>
                      <a:r>
                        <a:rPr lang="en-IE" dirty="0"/>
                        <a:t>Population of Irish descent</a:t>
                      </a:r>
                      <a:endParaRPr lang="en-US" dirty="0"/>
                    </a:p>
                  </a:txBody>
                  <a:tcPr/>
                </a:tc>
                <a:tc>
                  <a:txBody>
                    <a:bodyPr/>
                    <a:lstStyle/>
                    <a:p>
                      <a:pPr algn="ctr"/>
                      <a:r>
                        <a:rPr lang="en-IE" dirty="0"/>
                        <a:t>% of total population</a:t>
                      </a:r>
                      <a:endParaRPr lang="en-US" dirty="0"/>
                    </a:p>
                  </a:txBody>
                  <a:tcPr/>
                </a:tc>
                <a:extLst>
                  <a:ext uri="{0D108BD9-81ED-4DB2-BD59-A6C34878D82A}">
                    <a16:rowId xmlns:a16="http://schemas.microsoft.com/office/drawing/2014/main" val="750251076"/>
                  </a:ext>
                </a:extLst>
              </a:tr>
              <a:tr h="434450">
                <a:tc>
                  <a:txBody>
                    <a:bodyPr/>
                    <a:lstStyle/>
                    <a:p>
                      <a:r>
                        <a:rPr lang="en-IE" dirty="0"/>
                        <a:t>USA</a:t>
                      </a:r>
                      <a:endParaRPr lang="en-US" dirty="0"/>
                    </a:p>
                  </a:txBody>
                  <a:tcPr/>
                </a:tc>
                <a:tc>
                  <a:txBody>
                    <a:bodyPr/>
                    <a:lstStyle/>
                    <a:p>
                      <a:pPr algn="ctr"/>
                      <a:r>
                        <a:rPr lang="en-IE" dirty="0"/>
                        <a:t>33,400,000</a:t>
                      </a:r>
                      <a:endParaRPr lang="en-US" dirty="0"/>
                    </a:p>
                  </a:txBody>
                  <a:tcPr/>
                </a:tc>
                <a:tc>
                  <a:txBody>
                    <a:bodyPr/>
                    <a:lstStyle/>
                    <a:p>
                      <a:pPr algn="ctr"/>
                      <a:r>
                        <a:rPr lang="en-IE" dirty="0"/>
                        <a:t>10.5%</a:t>
                      </a:r>
                      <a:endParaRPr lang="en-US" dirty="0"/>
                    </a:p>
                  </a:txBody>
                  <a:tcPr/>
                </a:tc>
                <a:extLst>
                  <a:ext uri="{0D108BD9-81ED-4DB2-BD59-A6C34878D82A}">
                    <a16:rowId xmlns:a16="http://schemas.microsoft.com/office/drawing/2014/main" val="101530970"/>
                  </a:ext>
                </a:extLst>
              </a:tr>
              <a:tr h="434450">
                <a:tc>
                  <a:txBody>
                    <a:bodyPr/>
                    <a:lstStyle/>
                    <a:p>
                      <a:r>
                        <a:rPr lang="en-IE" dirty="0"/>
                        <a:t>UK</a:t>
                      </a:r>
                      <a:endParaRPr lang="en-US" dirty="0"/>
                    </a:p>
                  </a:txBody>
                  <a:tcPr/>
                </a:tc>
                <a:tc>
                  <a:txBody>
                    <a:bodyPr/>
                    <a:lstStyle/>
                    <a:p>
                      <a:pPr algn="ctr"/>
                      <a:r>
                        <a:rPr lang="en-IE" dirty="0"/>
                        <a:t>14,000,000</a:t>
                      </a:r>
                      <a:endParaRPr lang="en-US" dirty="0"/>
                    </a:p>
                  </a:txBody>
                  <a:tcPr/>
                </a:tc>
                <a:tc>
                  <a:txBody>
                    <a:bodyPr/>
                    <a:lstStyle/>
                    <a:p>
                      <a:pPr algn="ctr"/>
                      <a:r>
                        <a:rPr lang="en-IE" dirty="0"/>
                        <a:t>10.0%</a:t>
                      </a:r>
                      <a:endParaRPr lang="en-US" dirty="0"/>
                    </a:p>
                  </a:txBody>
                  <a:tcPr/>
                </a:tc>
                <a:extLst>
                  <a:ext uri="{0D108BD9-81ED-4DB2-BD59-A6C34878D82A}">
                    <a16:rowId xmlns:a16="http://schemas.microsoft.com/office/drawing/2014/main" val="453839256"/>
                  </a:ext>
                </a:extLst>
              </a:tr>
              <a:tr h="434450">
                <a:tc>
                  <a:txBody>
                    <a:bodyPr/>
                    <a:lstStyle/>
                    <a:p>
                      <a:r>
                        <a:rPr lang="en-IE" dirty="0"/>
                        <a:t>Australia </a:t>
                      </a:r>
                      <a:endParaRPr lang="en-US" dirty="0"/>
                    </a:p>
                  </a:txBody>
                  <a:tcPr/>
                </a:tc>
                <a:tc>
                  <a:txBody>
                    <a:bodyPr/>
                    <a:lstStyle/>
                    <a:p>
                      <a:pPr algn="ctr"/>
                      <a:r>
                        <a:rPr lang="en-IE" dirty="0"/>
                        <a:t>7,000,000</a:t>
                      </a:r>
                      <a:endParaRPr lang="en-US" dirty="0"/>
                    </a:p>
                  </a:txBody>
                  <a:tcPr/>
                </a:tc>
                <a:tc>
                  <a:txBody>
                    <a:bodyPr/>
                    <a:lstStyle/>
                    <a:p>
                      <a:pPr algn="ctr"/>
                      <a:r>
                        <a:rPr lang="en-IE" dirty="0"/>
                        <a:t>30.0%</a:t>
                      </a:r>
                      <a:endParaRPr lang="en-US" dirty="0"/>
                    </a:p>
                  </a:txBody>
                  <a:tcPr/>
                </a:tc>
                <a:extLst>
                  <a:ext uri="{0D108BD9-81ED-4DB2-BD59-A6C34878D82A}">
                    <a16:rowId xmlns:a16="http://schemas.microsoft.com/office/drawing/2014/main" val="2826828396"/>
                  </a:ext>
                </a:extLst>
              </a:tr>
              <a:tr h="434450">
                <a:tc>
                  <a:txBody>
                    <a:bodyPr/>
                    <a:lstStyle/>
                    <a:p>
                      <a:r>
                        <a:rPr lang="en-IE" dirty="0"/>
                        <a:t>Canada</a:t>
                      </a:r>
                      <a:endParaRPr lang="en-US" dirty="0"/>
                    </a:p>
                  </a:txBody>
                  <a:tcPr/>
                </a:tc>
                <a:tc>
                  <a:txBody>
                    <a:bodyPr/>
                    <a:lstStyle/>
                    <a:p>
                      <a:pPr algn="ctr"/>
                      <a:r>
                        <a:rPr lang="en-IE" dirty="0"/>
                        <a:t>4,600,000</a:t>
                      </a:r>
                      <a:endParaRPr lang="en-US" dirty="0"/>
                    </a:p>
                  </a:txBody>
                  <a:tcPr/>
                </a:tc>
                <a:tc>
                  <a:txBody>
                    <a:bodyPr/>
                    <a:lstStyle/>
                    <a:p>
                      <a:pPr algn="ctr"/>
                      <a:r>
                        <a:rPr lang="en-IE" dirty="0"/>
                        <a:t>14.0%</a:t>
                      </a:r>
                      <a:endParaRPr lang="en-US" dirty="0"/>
                    </a:p>
                  </a:txBody>
                  <a:tcPr/>
                </a:tc>
                <a:extLst>
                  <a:ext uri="{0D108BD9-81ED-4DB2-BD59-A6C34878D82A}">
                    <a16:rowId xmlns:a16="http://schemas.microsoft.com/office/drawing/2014/main" val="1667314226"/>
                  </a:ext>
                </a:extLst>
              </a:tr>
              <a:tr h="434450">
                <a:tc>
                  <a:txBody>
                    <a:bodyPr/>
                    <a:lstStyle/>
                    <a:p>
                      <a:r>
                        <a:rPr lang="en-IE" dirty="0"/>
                        <a:t>Argentina</a:t>
                      </a:r>
                      <a:endParaRPr lang="en-US" dirty="0"/>
                    </a:p>
                  </a:txBody>
                  <a:tcPr/>
                </a:tc>
                <a:tc>
                  <a:txBody>
                    <a:bodyPr/>
                    <a:lstStyle/>
                    <a:p>
                      <a:pPr algn="ctr"/>
                      <a:r>
                        <a:rPr lang="en-IE" dirty="0"/>
                        <a:t>1,000,000</a:t>
                      </a:r>
                      <a:endParaRPr lang="en-US" dirty="0"/>
                    </a:p>
                  </a:txBody>
                  <a:tcPr/>
                </a:tc>
                <a:tc>
                  <a:txBody>
                    <a:bodyPr/>
                    <a:lstStyle/>
                    <a:p>
                      <a:pPr algn="ctr"/>
                      <a:r>
                        <a:rPr lang="en-IE" dirty="0"/>
                        <a:t>2.5%</a:t>
                      </a:r>
                      <a:endParaRPr lang="en-US" dirty="0"/>
                    </a:p>
                  </a:txBody>
                  <a:tcPr/>
                </a:tc>
                <a:extLst>
                  <a:ext uri="{0D108BD9-81ED-4DB2-BD59-A6C34878D82A}">
                    <a16:rowId xmlns:a16="http://schemas.microsoft.com/office/drawing/2014/main" val="3582069546"/>
                  </a:ext>
                </a:extLst>
              </a:tr>
              <a:tr h="434450">
                <a:tc>
                  <a:txBody>
                    <a:bodyPr/>
                    <a:lstStyle/>
                    <a:p>
                      <a:r>
                        <a:rPr lang="en-IE" dirty="0"/>
                        <a:t>New Zealand</a:t>
                      </a:r>
                      <a:endParaRPr lang="en-US" dirty="0"/>
                    </a:p>
                  </a:txBody>
                  <a:tcPr/>
                </a:tc>
                <a:tc>
                  <a:txBody>
                    <a:bodyPr/>
                    <a:lstStyle/>
                    <a:p>
                      <a:pPr algn="ctr"/>
                      <a:r>
                        <a:rPr lang="en-IE" dirty="0"/>
                        <a:t>600,000</a:t>
                      </a:r>
                      <a:endParaRPr lang="en-US" dirty="0"/>
                    </a:p>
                  </a:txBody>
                  <a:tcPr/>
                </a:tc>
                <a:tc>
                  <a:txBody>
                    <a:bodyPr/>
                    <a:lstStyle/>
                    <a:p>
                      <a:pPr algn="ctr"/>
                      <a:r>
                        <a:rPr lang="en-IE" dirty="0"/>
                        <a:t>12.6%</a:t>
                      </a:r>
                      <a:endParaRPr lang="en-US" dirty="0"/>
                    </a:p>
                  </a:txBody>
                  <a:tcPr/>
                </a:tc>
                <a:extLst>
                  <a:ext uri="{0D108BD9-81ED-4DB2-BD59-A6C34878D82A}">
                    <a16:rowId xmlns:a16="http://schemas.microsoft.com/office/drawing/2014/main" val="1944986825"/>
                  </a:ext>
                </a:extLst>
              </a:tr>
              <a:tr h="434450">
                <a:tc>
                  <a:txBody>
                    <a:bodyPr/>
                    <a:lstStyle/>
                    <a:p>
                      <a:r>
                        <a:rPr lang="en-IE" dirty="0"/>
                        <a:t>South Africa</a:t>
                      </a:r>
                      <a:endParaRPr lang="en-US" dirty="0"/>
                    </a:p>
                  </a:txBody>
                  <a:tcPr/>
                </a:tc>
                <a:tc>
                  <a:txBody>
                    <a:bodyPr/>
                    <a:lstStyle/>
                    <a:p>
                      <a:pPr algn="ctr"/>
                      <a:r>
                        <a:rPr lang="en-IE" dirty="0"/>
                        <a:t>330,000</a:t>
                      </a:r>
                      <a:endParaRPr lang="en-US" dirty="0"/>
                    </a:p>
                  </a:txBody>
                  <a:tcPr/>
                </a:tc>
                <a:tc>
                  <a:txBody>
                    <a:bodyPr/>
                    <a:lstStyle/>
                    <a:p>
                      <a:pPr algn="ctr"/>
                      <a:r>
                        <a:rPr lang="en-IE" dirty="0"/>
                        <a:t>1.0%</a:t>
                      </a:r>
                      <a:endParaRPr lang="en-US" dirty="0"/>
                    </a:p>
                  </a:txBody>
                  <a:tcPr/>
                </a:tc>
                <a:extLst>
                  <a:ext uri="{0D108BD9-81ED-4DB2-BD59-A6C34878D82A}">
                    <a16:rowId xmlns:a16="http://schemas.microsoft.com/office/drawing/2014/main" val="1896081263"/>
                  </a:ext>
                </a:extLst>
              </a:tr>
            </a:tbl>
          </a:graphicData>
        </a:graphic>
      </p:graphicFrame>
      <p:sp>
        <p:nvSpPr>
          <p:cNvPr id="4" name="TextBox 3">
            <a:extLst>
              <a:ext uri="{FF2B5EF4-FFF2-40B4-BE49-F238E27FC236}">
                <a16:creationId xmlns:a16="http://schemas.microsoft.com/office/drawing/2014/main" id="{ADB09E8E-5091-4724-AB02-682AC9741A76}"/>
              </a:ext>
            </a:extLst>
          </p:cNvPr>
          <p:cNvSpPr txBox="1"/>
          <p:nvPr/>
        </p:nvSpPr>
        <p:spPr>
          <a:xfrm>
            <a:off x="2585290" y="1705336"/>
            <a:ext cx="4248054" cy="369332"/>
          </a:xfrm>
          <a:prstGeom prst="rect">
            <a:avLst/>
          </a:prstGeom>
          <a:noFill/>
        </p:spPr>
        <p:txBody>
          <a:bodyPr wrap="square" rtlCol="0">
            <a:spAutoFit/>
          </a:bodyPr>
          <a:lstStyle/>
          <a:p>
            <a:r>
              <a:rPr lang="en-IE" b="1" dirty="0">
                <a:solidFill>
                  <a:srgbClr val="0070C0"/>
                </a:solidFill>
              </a:rPr>
              <a:t>Population of Irish Diaspora by Country</a:t>
            </a:r>
            <a:endParaRPr lang="en-US" b="1" dirty="0">
              <a:solidFill>
                <a:srgbClr val="0070C0"/>
              </a:solidFill>
            </a:endParaRPr>
          </a:p>
        </p:txBody>
      </p:sp>
      <p:sp>
        <p:nvSpPr>
          <p:cNvPr id="5" name="TextBox 4">
            <a:extLst>
              <a:ext uri="{FF2B5EF4-FFF2-40B4-BE49-F238E27FC236}">
                <a16:creationId xmlns:a16="http://schemas.microsoft.com/office/drawing/2014/main" id="{2B0F7DB9-D1EA-3942-ADE1-5C863BB87722}"/>
              </a:ext>
            </a:extLst>
          </p:cNvPr>
          <p:cNvSpPr txBox="1"/>
          <p:nvPr/>
        </p:nvSpPr>
        <p:spPr>
          <a:xfrm>
            <a:off x="395654" y="4787236"/>
            <a:ext cx="1670539" cy="1200329"/>
          </a:xfrm>
          <a:prstGeom prst="rect">
            <a:avLst/>
          </a:prstGeom>
          <a:solidFill>
            <a:srgbClr val="FFC000"/>
          </a:solidFill>
        </p:spPr>
        <p:txBody>
          <a:bodyPr wrap="square" rtlCol="0">
            <a:spAutoFit/>
          </a:bodyPr>
          <a:lstStyle/>
          <a:p>
            <a:r>
              <a:rPr lang="en-IE" dirty="0"/>
              <a:t>What do these figures tell you about the Irish diaspora?</a:t>
            </a:r>
          </a:p>
        </p:txBody>
      </p:sp>
    </p:spTree>
    <p:extLst>
      <p:ext uri="{BB962C8B-B14F-4D97-AF65-F5344CB8AC3E}">
        <p14:creationId xmlns:p14="http://schemas.microsoft.com/office/powerpoint/2010/main" val="1977516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81AAA-9606-431D-8C45-36741A43138E}"/>
              </a:ext>
            </a:extLst>
          </p:cNvPr>
          <p:cNvSpPr txBox="1"/>
          <p:nvPr/>
        </p:nvSpPr>
        <p:spPr>
          <a:xfrm>
            <a:off x="284498" y="777213"/>
            <a:ext cx="8206426" cy="769441"/>
          </a:xfrm>
          <a:prstGeom prst="rect">
            <a:avLst/>
          </a:prstGeom>
          <a:noFill/>
        </p:spPr>
        <p:txBody>
          <a:bodyPr wrap="square" rtlCol="0">
            <a:spAutoFit/>
          </a:bodyPr>
          <a:lstStyle/>
          <a:p>
            <a:r>
              <a:rPr lang="en-IE" sz="4400" dirty="0">
                <a:solidFill>
                  <a:srgbClr val="FF0000"/>
                </a:solidFill>
                <a:latin typeface="+mj-lt"/>
                <a:ea typeface="+mj-ea"/>
                <a:cs typeface="+mj-cs"/>
              </a:rPr>
              <a:t>Significance of the Irish Diaspora</a:t>
            </a:r>
          </a:p>
        </p:txBody>
      </p:sp>
      <p:pic>
        <p:nvPicPr>
          <p:cNvPr id="4" name="Picture 3">
            <a:extLst>
              <a:ext uri="{FF2B5EF4-FFF2-40B4-BE49-F238E27FC236}">
                <a16:creationId xmlns:a16="http://schemas.microsoft.com/office/drawing/2014/main" id="{51F52F78-ABF0-45DD-BE11-33F7D3B4DF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9027" y="1361308"/>
            <a:ext cx="6593533" cy="4662130"/>
          </a:xfrm>
          <a:prstGeom prst="rect">
            <a:avLst/>
          </a:prstGeom>
        </p:spPr>
      </p:pic>
      <p:sp>
        <p:nvSpPr>
          <p:cNvPr id="3" name="TextBox 2">
            <a:extLst>
              <a:ext uri="{FF2B5EF4-FFF2-40B4-BE49-F238E27FC236}">
                <a16:creationId xmlns:a16="http://schemas.microsoft.com/office/drawing/2014/main" id="{1D8D1D2A-C695-E746-A880-9FBF8ECEC691}"/>
              </a:ext>
            </a:extLst>
          </p:cNvPr>
          <p:cNvSpPr txBox="1"/>
          <p:nvPr/>
        </p:nvSpPr>
        <p:spPr>
          <a:xfrm>
            <a:off x="536331" y="5838092"/>
            <a:ext cx="4317023" cy="369332"/>
          </a:xfrm>
          <a:prstGeom prst="rect">
            <a:avLst/>
          </a:prstGeom>
          <a:noFill/>
          <a:ln>
            <a:solidFill>
              <a:schemeClr val="tx1"/>
            </a:solidFill>
          </a:ln>
        </p:spPr>
        <p:txBody>
          <a:bodyPr wrap="square" rtlCol="0">
            <a:spAutoFit/>
          </a:bodyPr>
          <a:lstStyle/>
          <a:p>
            <a:r>
              <a:rPr lang="en-IE" dirty="0"/>
              <a:t>Percentage of population of Irish descent</a:t>
            </a:r>
          </a:p>
        </p:txBody>
      </p:sp>
    </p:spTree>
    <p:extLst>
      <p:ext uri="{BB962C8B-B14F-4D97-AF65-F5344CB8AC3E}">
        <p14:creationId xmlns:p14="http://schemas.microsoft.com/office/powerpoint/2010/main" val="2933462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orizontal Scroll 1">
            <a:extLst>
              <a:ext uri="{FF2B5EF4-FFF2-40B4-BE49-F238E27FC236}">
                <a16:creationId xmlns:a16="http://schemas.microsoft.com/office/drawing/2014/main" id="{F1A5AF7F-30E6-AF4C-B3D3-9695D5BDB2DD}"/>
              </a:ext>
            </a:extLst>
          </p:cNvPr>
          <p:cNvSpPr/>
          <p:nvPr/>
        </p:nvSpPr>
        <p:spPr>
          <a:xfrm>
            <a:off x="992691" y="594466"/>
            <a:ext cx="7707425" cy="6263534"/>
          </a:xfrm>
          <a:prstGeom prst="horizontalScroll">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 name="TextBox 2">
            <a:extLst>
              <a:ext uri="{FF2B5EF4-FFF2-40B4-BE49-F238E27FC236}">
                <a16:creationId xmlns:a16="http://schemas.microsoft.com/office/drawing/2014/main" id="{2D03C541-8849-2643-9AE6-F3B3372D9335}"/>
              </a:ext>
            </a:extLst>
          </p:cNvPr>
          <p:cNvSpPr txBox="1"/>
          <p:nvPr/>
        </p:nvSpPr>
        <p:spPr>
          <a:xfrm>
            <a:off x="1455207" y="596385"/>
            <a:ext cx="5544589" cy="769441"/>
          </a:xfrm>
          <a:prstGeom prst="rect">
            <a:avLst/>
          </a:prstGeom>
          <a:noFill/>
          <a:ln>
            <a:noFill/>
          </a:ln>
        </p:spPr>
        <p:txBody>
          <a:bodyPr wrap="square" rtlCol="0">
            <a:spAutoFit/>
          </a:bodyPr>
          <a:lstStyle/>
          <a:p>
            <a:r>
              <a:rPr lang="en-IE" sz="4400" dirty="0">
                <a:solidFill>
                  <a:srgbClr val="FF0000"/>
                </a:solidFill>
                <a:latin typeface="+mj-lt"/>
              </a:rPr>
              <a:t>Assessing Your Learning</a:t>
            </a:r>
          </a:p>
        </p:txBody>
      </p:sp>
      <p:sp>
        <p:nvSpPr>
          <p:cNvPr id="4" name="TextBox 3">
            <a:extLst>
              <a:ext uri="{FF2B5EF4-FFF2-40B4-BE49-F238E27FC236}">
                <a16:creationId xmlns:a16="http://schemas.microsoft.com/office/drawing/2014/main" id="{A9B5E0ED-09CC-E541-B094-6737F8D5B2A6}"/>
              </a:ext>
            </a:extLst>
          </p:cNvPr>
          <p:cNvSpPr txBox="1"/>
          <p:nvPr/>
        </p:nvSpPr>
        <p:spPr>
          <a:xfrm>
            <a:off x="1934307" y="1404513"/>
            <a:ext cx="4211516" cy="400110"/>
          </a:xfrm>
          <a:prstGeom prst="rect">
            <a:avLst/>
          </a:prstGeom>
          <a:noFill/>
        </p:spPr>
        <p:txBody>
          <a:bodyPr wrap="square" rtlCol="0">
            <a:spAutoFit/>
          </a:bodyPr>
          <a:lstStyle/>
          <a:p>
            <a:r>
              <a:rPr lang="en-IE" sz="2000" b="1" dirty="0"/>
              <a:t>Fill in the spaces from the box below.</a:t>
            </a:r>
          </a:p>
        </p:txBody>
      </p:sp>
      <p:sp>
        <p:nvSpPr>
          <p:cNvPr id="5" name="TextBox 4">
            <a:extLst>
              <a:ext uri="{FF2B5EF4-FFF2-40B4-BE49-F238E27FC236}">
                <a16:creationId xmlns:a16="http://schemas.microsoft.com/office/drawing/2014/main" id="{B5EB3CCF-BF83-784F-8B20-9C762191DFE3}"/>
              </a:ext>
            </a:extLst>
          </p:cNvPr>
          <p:cNvSpPr txBox="1"/>
          <p:nvPr/>
        </p:nvSpPr>
        <p:spPr>
          <a:xfrm>
            <a:off x="1934307" y="1833106"/>
            <a:ext cx="6629401" cy="2862322"/>
          </a:xfrm>
          <a:prstGeom prst="rect">
            <a:avLst/>
          </a:prstGeom>
          <a:solidFill>
            <a:schemeClr val="accent2">
              <a:lumMod val="40000"/>
              <a:lumOff val="60000"/>
            </a:schemeClr>
          </a:solidFill>
        </p:spPr>
        <p:txBody>
          <a:bodyPr wrap="square" rtlCol="0">
            <a:spAutoFit/>
          </a:bodyPr>
          <a:lstStyle/>
          <a:p>
            <a:r>
              <a:rPr lang="en-IE" dirty="0"/>
              <a:t>The population of Ireland fell by at least … during the famine.</a:t>
            </a:r>
          </a:p>
          <a:p>
            <a:r>
              <a:rPr lang="en-IE" dirty="0"/>
              <a:t>The … and … … were the worst hit by the famine.</a:t>
            </a:r>
          </a:p>
          <a:p>
            <a:r>
              <a:rPr lang="en-IE" dirty="0"/>
              <a:t>The population decline after the famine was due to … and the low … …</a:t>
            </a:r>
          </a:p>
          <a:p>
            <a:r>
              <a:rPr lang="en-IE" dirty="0"/>
              <a:t>Emigrants went to America, … and …</a:t>
            </a:r>
          </a:p>
          <a:p>
            <a:r>
              <a:rPr lang="en-IE" dirty="0"/>
              <a:t>The Irish Diaspora is the … of the Irish population around the world.</a:t>
            </a:r>
          </a:p>
          <a:p>
            <a:r>
              <a:rPr lang="en-IE" dirty="0"/>
              <a:t>The practice of … the land ended.</a:t>
            </a:r>
          </a:p>
          <a:p>
            <a:r>
              <a:rPr lang="en-IE" dirty="0"/>
              <a:t>Eldest sons ... late.</a:t>
            </a:r>
          </a:p>
          <a:p>
            <a:r>
              <a:rPr lang="en-IE" dirty="0"/>
              <a:t>The Irish language declined in the … and … … of Ireland.</a:t>
            </a:r>
          </a:p>
          <a:p>
            <a:r>
              <a:rPr lang="en-IE" dirty="0"/>
              <a:t>The British government was … for the famine.</a:t>
            </a:r>
          </a:p>
        </p:txBody>
      </p:sp>
      <p:sp>
        <p:nvSpPr>
          <p:cNvPr id="6" name="TextBox 5">
            <a:extLst>
              <a:ext uri="{FF2B5EF4-FFF2-40B4-BE49-F238E27FC236}">
                <a16:creationId xmlns:a16="http://schemas.microsoft.com/office/drawing/2014/main" id="{84DBF02F-2E46-0545-AAAC-3352956C7155}"/>
              </a:ext>
            </a:extLst>
          </p:cNvPr>
          <p:cNvSpPr txBox="1"/>
          <p:nvPr/>
        </p:nvSpPr>
        <p:spPr>
          <a:xfrm>
            <a:off x="2039814" y="4820866"/>
            <a:ext cx="6154616" cy="1200329"/>
          </a:xfrm>
          <a:prstGeom prst="rect">
            <a:avLst/>
          </a:prstGeom>
          <a:solidFill>
            <a:schemeClr val="accent4">
              <a:lumMod val="20000"/>
              <a:lumOff val="80000"/>
            </a:schemeClr>
          </a:solidFill>
          <a:ln>
            <a:solidFill>
              <a:schemeClr val="tx1"/>
            </a:solidFill>
          </a:ln>
        </p:spPr>
        <p:txBody>
          <a:bodyPr wrap="square" rtlCol="0">
            <a:spAutoFit/>
          </a:bodyPr>
          <a:lstStyle/>
          <a:p>
            <a:r>
              <a:rPr lang="en-IE" dirty="0"/>
              <a:t>emigration		 south-west 	Canada		subdividing</a:t>
            </a:r>
          </a:p>
          <a:p>
            <a:r>
              <a:rPr lang="en-IE" dirty="0"/>
              <a:t>scattering			married		blamed		Britain</a:t>
            </a:r>
          </a:p>
          <a:p>
            <a:r>
              <a:rPr lang="en-IE" dirty="0"/>
              <a:t>west 			cottiers		two million	 birth rate</a:t>
            </a:r>
          </a:p>
          <a:p>
            <a:r>
              <a:rPr lang="en-IE" dirty="0"/>
              <a:t>blamed 			agricultural labourers					 </a:t>
            </a:r>
          </a:p>
        </p:txBody>
      </p:sp>
    </p:spTree>
    <p:extLst>
      <p:ext uri="{BB962C8B-B14F-4D97-AF65-F5344CB8AC3E}">
        <p14:creationId xmlns:p14="http://schemas.microsoft.com/office/powerpoint/2010/main" val="1758583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D2C46D-9DF2-5541-88CC-A768BE1DB039}"/>
              </a:ext>
            </a:extLst>
          </p:cNvPr>
          <p:cNvSpPr txBox="1"/>
          <p:nvPr/>
        </p:nvSpPr>
        <p:spPr>
          <a:xfrm>
            <a:off x="768096" y="5349241"/>
            <a:ext cx="3739896" cy="507831"/>
          </a:xfrm>
          <a:prstGeom prst="rect">
            <a:avLst/>
          </a:prstGeom>
          <a:noFill/>
          <a:ln>
            <a:solidFill>
              <a:schemeClr val="tx1"/>
            </a:solidFill>
          </a:ln>
        </p:spPr>
        <p:txBody>
          <a:bodyPr wrap="square" rtlCol="0">
            <a:spAutoFit/>
          </a:bodyPr>
          <a:lstStyle/>
          <a:p>
            <a:r>
              <a:rPr lang="en-IE" sz="1350" dirty="0"/>
              <a:t>Create your own mind map on the </a:t>
            </a:r>
            <a:r>
              <a:rPr lang="en-IE" sz="1350" b="1" dirty="0"/>
              <a:t>Consequences of the Great Famine</a:t>
            </a:r>
            <a:r>
              <a:rPr lang="en-IE" sz="1350" dirty="0"/>
              <a:t> based on the above features</a:t>
            </a:r>
          </a:p>
        </p:txBody>
      </p:sp>
      <p:pic>
        <p:nvPicPr>
          <p:cNvPr id="4" name="Picture 3">
            <a:extLst>
              <a:ext uri="{FF2B5EF4-FFF2-40B4-BE49-F238E27FC236}">
                <a16:creationId xmlns:a16="http://schemas.microsoft.com/office/drawing/2014/main" id="{B90178AC-0265-5B4F-A2DD-A403539527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9038" y="912114"/>
            <a:ext cx="6513212" cy="4437126"/>
          </a:xfrm>
          <a:prstGeom prst="rect">
            <a:avLst/>
          </a:prstGeom>
        </p:spPr>
      </p:pic>
    </p:spTree>
    <p:extLst>
      <p:ext uri="{BB962C8B-B14F-4D97-AF65-F5344CB8AC3E}">
        <p14:creationId xmlns:p14="http://schemas.microsoft.com/office/powerpoint/2010/main" val="185474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DB836C-5FD5-4E6A-948C-DCC6343895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5524" r="1670"/>
          <a:stretch/>
        </p:blipFill>
        <p:spPr>
          <a:xfrm>
            <a:off x="202223" y="2013439"/>
            <a:ext cx="8701703" cy="2765570"/>
          </a:xfrm>
          <a:prstGeom prst="rect">
            <a:avLst/>
          </a:prstGeom>
        </p:spPr>
      </p:pic>
      <p:sp>
        <p:nvSpPr>
          <p:cNvPr id="2" name="TextBox 1">
            <a:extLst>
              <a:ext uri="{FF2B5EF4-FFF2-40B4-BE49-F238E27FC236}">
                <a16:creationId xmlns:a16="http://schemas.microsoft.com/office/drawing/2014/main" id="{4B92ACA2-5A12-754F-8617-67172F20DBDB}"/>
              </a:ext>
            </a:extLst>
          </p:cNvPr>
          <p:cNvSpPr txBox="1"/>
          <p:nvPr/>
        </p:nvSpPr>
        <p:spPr>
          <a:xfrm>
            <a:off x="597877" y="835269"/>
            <a:ext cx="4844561" cy="646331"/>
          </a:xfrm>
          <a:prstGeom prst="rect">
            <a:avLst/>
          </a:prstGeom>
          <a:noFill/>
        </p:spPr>
        <p:txBody>
          <a:bodyPr wrap="square" rtlCol="0">
            <a:spAutoFit/>
          </a:bodyPr>
          <a:lstStyle/>
          <a:p>
            <a:r>
              <a:rPr lang="en-IE" sz="3600" dirty="0">
                <a:solidFill>
                  <a:schemeClr val="accent1">
                    <a:lumMod val="60000"/>
                    <a:lumOff val="40000"/>
                  </a:schemeClr>
                </a:solidFill>
              </a:rPr>
              <a:t>Historical Investigation</a:t>
            </a:r>
          </a:p>
        </p:txBody>
      </p:sp>
    </p:spTree>
    <p:extLst>
      <p:ext uri="{BB962C8B-B14F-4D97-AF65-F5344CB8AC3E}">
        <p14:creationId xmlns:p14="http://schemas.microsoft.com/office/powerpoint/2010/main" val="2884509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2C3DA-2EAF-47BA-81DD-6F08DF979F4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67813"/>
          <a:stretch/>
        </p:blipFill>
        <p:spPr>
          <a:xfrm>
            <a:off x="1497821" y="1045225"/>
            <a:ext cx="6176499" cy="1700891"/>
          </a:xfrm>
          <a:prstGeom prst="rect">
            <a:avLst/>
          </a:prstGeom>
        </p:spPr>
      </p:pic>
      <p:pic>
        <p:nvPicPr>
          <p:cNvPr id="6" name="Picture 5">
            <a:extLst>
              <a:ext uri="{FF2B5EF4-FFF2-40B4-BE49-F238E27FC236}">
                <a16:creationId xmlns:a16="http://schemas.microsoft.com/office/drawing/2014/main" id="{B30140EB-B86D-4846-B64B-E02D4A9FF29A}"/>
              </a:ext>
            </a:extLst>
          </p:cNvPr>
          <p:cNvPicPr>
            <a:picLocks noChangeAspect="1"/>
          </p:cNvPicPr>
          <p:nvPr/>
        </p:nvPicPr>
        <p:blipFill rotWithShape="1">
          <a:blip r:embed="rId3"/>
          <a:srcRect l="29619" t="8508" r="58988" b="46347"/>
          <a:stretch/>
        </p:blipFill>
        <p:spPr>
          <a:xfrm>
            <a:off x="8097716" y="5105833"/>
            <a:ext cx="808892" cy="896381"/>
          </a:xfrm>
          <a:prstGeom prst="rect">
            <a:avLst/>
          </a:prstGeom>
        </p:spPr>
      </p:pic>
      <p:sp>
        <p:nvSpPr>
          <p:cNvPr id="7" name="TextBox 6">
            <a:extLst>
              <a:ext uri="{FF2B5EF4-FFF2-40B4-BE49-F238E27FC236}">
                <a16:creationId xmlns:a16="http://schemas.microsoft.com/office/drawing/2014/main" id="{7BE29C0A-9C31-2548-BB6D-3371468CB34E}"/>
              </a:ext>
            </a:extLst>
          </p:cNvPr>
          <p:cNvSpPr txBox="1"/>
          <p:nvPr/>
        </p:nvSpPr>
        <p:spPr>
          <a:xfrm>
            <a:off x="111369" y="452564"/>
            <a:ext cx="9158654" cy="646331"/>
          </a:xfrm>
          <a:prstGeom prst="rect">
            <a:avLst/>
          </a:prstGeom>
          <a:noFill/>
          <a:ln>
            <a:noFill/>
          </a:ln>
        </p:spPr>
        <p:txBody>
          <a:bodyPr wrap="square" rtlCol="0">
            <a:spAutoFit/>
          </a:bodyPr>
          <a:lstStyle/>
          <a:p>
            <a:r>
              <a:rPr lang="en-IE" sz="3600" dirty="0">
                <a:solidFill>
                  <a:srgbClr val="FF0000"/>
                </a:solidFill>
                <a:latin typeface="+mj-lt"/>
              </a:rPr>
              <a:t>How Do You Rate These Websites?</a:t>
            </a:r>
          </a:p>
        </p:txBody>
      </p:sp>
      <p:pic>
        <p:nvPicPr>
          <p:cNvPr id="8" name="Picture 7">
            <a:extLst>
              <a:ext uri="{FF2B5EF4-FFF2-40B4-BE49-F238E27FC236}">
                <a16:creationId xmlns:a16="http://schemas.microsoft.com/office/drawing/2014/main" id="{09DC9F95-4E1D-3F49-9333-14E1988E60FA}"/>
              </a:ext>
            </a:extLst>
          </p:cNvPr>
          <p:cNvPicPr>
            <a:picLocks noChangeAspect="1"/>
          </p:cNvPicPr>
          <p:nvPr/>
        </p:nvPicPr>
        <p:blipFill>
          <a:blip r:embed="rId4"/>
          <a:stretch>
            <a:fillRect/>
          </a:stretch>
        </p:blipFill>
        <p:spPr>
          <a:xfrm>
            <a:off x="1731259" y="2746116"/>
            <a:ext cx="2750868" cy="4111884"/>
          </a:xfrm>
          <a:prstGeom prst="rect">
            <a:avLst/>
          </a:prstGeom>
        </p:spPr>
      </p:pic>
      <p:pic>
        <p:nvPicPr>
          <p:cNvPr id="9" name="Picture 8">
            <a:extLst>
              <a:ext uri="{FF2B5EF4-FFF2-40B4-BE49-F238E27FC236}">
                <a16:creationId xmlns:a16="http://schemas.microsoft.com/office/drawing/2014/main" id="{94621022-ABE3-A844-9460-06EF5C071DC6}"/>
              </a:ext>
            </a:extLst>
          </p:cNvPr>
          <p:cNvPicPr>
            <a:picLocks noChangeAspect="1"/>
          </p:cNvPicPr>
          <p:nvPr/>
        </p:nvPicPr>
        <p:blipFill>
          <a:blip r:embed="rId5"/>
          <a:stretch>
            <a:fillRect/>
          </a:stretch>
        </p:blipFill>
        <p:spPr>
          <a:xfrm>
            <a:off x="4690696" y="2748106"/>
            <a:ext cx="2763816" cy="4109894"/>
          </a:xfrm>
          <a:prstGeom prst="rect">
            <a:avLst/>
          </a:prstGeom>
        </p:spPr>
      </p:pic>
    </p:spTree>
    <p:extLst>
      <p:ext uri="{BB962C8B-B14F-4D97-AF65-F5344CB8AC3E}">
        <p14:creationId xmlns:p14="http://schemas.microsoft.com/office/powerpoint/2010/main" val="3678313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2C3DA-2EAF-47BA-81DD-6F08DF979F4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4443"/>
          <a:stretch/>
        </p:blipFill>
        <p:spPr>
          <a:xfrm>
            <a:off x="501162" y="949568"/>
            <a:ext cx="7300547" cy="4094725"/>
          </a:xfrm>
          <a:prstGeom prst="rect">
            <a:avLst/>
          </a:prstGeom>
        </p:spPr>
      </p:pic>
      <p:pic>
        <p:nvPicPr>
          <p:cNvPr id="3" name="Picture 2">
            <a:extLst>
              <a:ext uri="{FF2B5EF4-FFF2-40B4-BE49-F238E27FC236}">
                <a16:creationId xmlns:a16="http://schemas.microsoft.com/office/drawing/2014/main" id="{DEFE0477-6341-4C0B-A01F-6E5895E69246}"/>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1122" b="99038" l="10000" r="90000"/>
                    </a14:imgEffect>
                  </a14:imgLayer>
                </a14:imgProps>
              </a:ext>
              <a:ext uri="{28A0092B-C50C-407E-A947-70E740481C1C}">
                <a14:useLocalDpi xmlns:a14="http://schemas.microsoft.com/office/drawing/2010/main"/>
              </a:ext>
            </a:extLst>
          </a:blip>
          <a:stretch>
            <a:fillRect/>
          </a:stretch>
        </p:blipFill>
        <p:spPr>
          <a:xfrm>
            <a:off x="7352127" y="3290636"/>
            <a:ext cx="1965960" cy="2852928"/>
          </a:xfrm>
          <a:prstGeom prst="rect">
            <a:avLst/>
          </a:prstGeom>
        </p:spPr>
      </p:pic>
      <p:sp>
        <p:nvSpPr>
          <p:cNvPr id="5" name="TextBox 4">
            <a:extLst>
              <a:ext uri="{FF2B5EF4-FFF2-40B4-BE49-F238E27FC236}">
                <a16:creationId xmlns:a16="http://schemas.microsoft.com/office/drawing/2014/main" id="{1A02E139-F2BD-114C-A2C4-C91208B8FD39}"/>
              </a:ext>
            </a:extLst>
          </p:cNvPr>
          <p:cNvSpPr txBox="1"/>
          <p:nvPr/>
        </p:nvSpPr>
        <p:spPr>
          <a:xfrm>
            <a:off x="2132070" y="5608338"/>
            <a:ext cx="3112477" cy="369332"/>
          </a:xfrm>
          <a:prstGeom prst="rect">
            <a:avLst/>
          </a:prstGeom>
          <a:solidFill>
            <a:schemeClr val="accent2">
              <a:lumMod val="60000"/>
              <a:lumOff val="40000"/>
            </a:schemeClr>
          </a:solidFill>
        </p:spPr>
        <p:txBody>
          <a:bodyPr wrap="square" rtlCol="0">
            <a:spAutoFit/>
          </a:bodyPr>
          <a:lstStyle/>
          <a:p>
            <a:pPr algn="ctr"/>
            <a:r>
              <a:rPr lang="en-IE" dirty="0"/>
              <a:t>**Note your choices**</a:t>
            </a:r>
          </a:p>
        </p:txBody>
      </p:sp>
    </p:spTree>
    <p:extLst>
      <p:ext uri="{BB962C8B-B14F-4D97-AF65-F5344CB8AC3E}">
        <p14:creationId xmlns:p14="http://schemas.microsoft.com/office/powerpoint/2010/main" val="2449253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DB836C-5FD5-4E6A-948C-DCC6343895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46436"/>
          <a:stretch/>
        </p:blipFill>
        <p:spPr>
          <a:xfrm>
            <a:off x="496751" y="1718066"/>
            <a:ext cx="8040579" cy="3026234"/>
          </a:xfrm>
          <a:prstGeom prst="rect">
            <a:avLst/>
          </a:prstGeom>
        </p:spPr>
      </p:pic>
      <p:sp>
        <p:nvSpPr>
          <p:cNvPr id="3" name="TextBox 2">
            <a:extLst>
              <a:ext uri="{FF2B5EF4-FFF2-40B4-BE49-F238E27FC236}">
                <a16:creationId xmlns:a16="http://schemas.microsoft.com/office/drawing/2014/main" id="{00A086C9-2367-014A-B6AD-AD7645D8FA3F}"/>
              </a:ext>
            </a:extLst>
          </p:cNvPr>
          <p:cNvSpPr txBox="1"/>
          <p:nvPr/>
        </p:nvSpPr>
        <p:spPr>
          <a:xfrm>
            <a:off x="2923377" y="5766598"/>
            <a:ext cx="3112477" cy="369332"/>
          </a:xfrm>
          <a:prstGeom prst="rect">
            <a:avLst/>
          </a:prstGeom>
          <a:solidFill>
            <a:schemeClr val="accent2">
              <a:lumMod val="60000"/>
              <a:lumOff val="40000"/>
            </a:schemeClr>
          </a:solidFill>
        </p:spPr>
        <p:txBody>
          <a:bodyPr wrap="square" rtlCol="0">
            <a:spAutoFit/>
          </a:bodyPr>
          <a:lstStyle/>
          <a:p>
            <a:pPr algn="ctr"/>
            <a:r>
              <a:rPr lang="en-IE" dirty="0"/>
              <a:t>**Note your choices**</a:t>
            </a:r>
          </a:p>
        </p:txBody>
      </p:sp>
    </p:spTree>
    <p:extLst>
      <p:ext uri="{BB962C8B-B14F-4D97-AF65-F5344CB8AC3E}">
        <p14:creationId xmlns:p14="http://schemas.microsoft.com/office/powerpoint/2010/main" val="156210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8EE3B4-53C6-4633-A70F-0F7D9EB88153}"/>
              </a:ext>
            </a:extLst>
          </p:cNvPr>
          <p:cNvSpPr>
            <a:spLocks noGrp="1"/>
          </p:cNvSpPr>
          <p:nvPr>
            <p:ph type="title"/>
          </p:nvPr>
        </p:nvSpPr>
        <p:spPr>
          <a:xfrm>
            <a:off x="219808" y="365126"/>
            <a:ext cx="7886700" cy="1325563"/>
          </a:xfrm>
        </p:spPr>
        <p:txBody>
          <a:bodyPr/>
          <a:lstStyle/>
          <a:p>
            <a:r>
              <a:rPr lang="en-IE" dirty="0">
                <a:solidFill>
                  <a:srgbClr val="FF0000"/>
                </a:solidFill>
              </a:rPr>
              <a:t>Poverty in the Country</a:t>
            </a:r>
            <a:endParaRPr lang="en-US" dirty="0">
              <a:solidFill>
                <a:srgbClr val="FF0000"/>
              </a:solidFill>
            </a:endParaRPr>
          </a:p>
        </p:txBody>
      </p:sp>
      <p:sp>
        <p:nvSpPr>
          <p:cNvPr id="6" name="Content Placeholder 5">
            <a:extLst>
              <a:ext uri="{FF2B5EF4-FFF2-40B4-BE49-F238E27FC236}">
                <a16:creationId xmlns:a16="http://schemas.microsoft.com/office/drawing/2014/main" id="{B3146ECC-39D1-4132-8A4A-30F68880B70C}"/>
              </a:ext>
            </a:extLst>
          </p:cNvPr>
          <p:cNvSpPr>
            <a:spLocks noGrp="1"/>
          </p:cNvSpPr>
          <p:nvPr>
            <p:ph idx="1"/>
          </p:nvPr>
        </p:nvSpPr>
        <p:spPr>
          <a:xfrm>
            <a:off x="628650" y="1364312"/>
            <a:ext cx="3503735" cy="508149"/>
          </a:xfrm>
        </p:spPr>
        <p:txBody>
          <a:bodyPr>
            <a:normAutofit/>
          </a:bodyPr>
          <a:lstStyle/>
          <a:p>
            <a:pPr>
              <a:buClr>
                <a:srgbClr val="FF0000"/>
              </a:buClr>
            </a:pPr>
            <a:r>
              <a:rPr lang="en-IE" sz="2400" dirty="0"/>
              <a:t>There was much </a:t>
            </a:r>
            <a:r>
              <a:rPr lang="en-IE" sz="2400" b="1" dirty="0"/>
              <a:t>poverty</a:t>
            </a:r>
            <a:endParaRPr lang="en-US" sz="2400" b="1" dirty="0"/>
          </a:p>
        </p:txBody>
      </p:sp>
      <p:sp>
        <p:nvSpPr>
          <p:cNvPr id="2" name="TextBox 1">
            <a:extLst>
              <a:ext uri="{FF2B5EF4-FFF2-40B4-BE49-F238E27FC236}">
                <a16:creationId xmlns:a16="http://schemas.microsoft.com/office/drawing/2014/main" id="{6B7D76BF-428A-D046-B2D1-C82DC22860DA}"/>
              </a:ext>
            </a:extLst>
          </p:cNvPr>
          <p:cNvSpPr txBox="1"/>
          <p:nvPr/>
        </p:nvSpPr>
        <p:spPr>
          <a:xfrm>
            <a:off x="219808" y="3050771"/>
            <a:ext cx="993531" cy="923330"/>
          </a:xfrm>
          <a:prstGeom prst="rect">
            <a:avLst/>
          </a:prstGeom>
          <a:noFill/>
          <a:ln>
            <a:solidFill>
              <a:schemeClr val="tx1"/>
            </a:solidFill>
          </a:ln>
        </p:spPr>
        <p:txBody>
          <a:bodyPr wrap="square" rtlCol="0">
            <a:spAutoFit/>
          </a:bodyPr>
          <a:lstStyle/>
          <a:p>
            <a:pPr algn="ctr"/>
            <a:r>
              <a:rPr lang="en-IE" dirty="0"/>
              <a:t>Causes of poverty</a:t>
            </a:r>
          </a:p>
        </p:txBody>
      </p:sp>
      <p:sp>
        <p:nvSpPr>
          <p:cNvPr id="4" name="TextBox 3">
            <a:extLst>
              <a:ext uri="{FF2B5EF4-FFF2-40B4-BE49-F238E27FC236}">
                <a16:creationId xmlns:a16="http://schemas.microsoft.com/office/drawing/2014/main" id="{707ABDE9-9438-2642-BFB9-E8A0B3436F6A}"/>
              </a:ext>
            </a:extLst>
          </p:cNvPr>
          <p:cNvSpPr txBox="1"/>
          <p:nvPr/>
        </p:nvSpPr>
        <p:spPr>
          <a:xfrm>
            <a:off x="1932049" y="2496773"/>
            <a:ext cx="2200335" cy="203132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E" dirty="0"/>
              <a:t>Rising population</a:t>
            </a:r>
          </a:p>
          <a:p>
            <a:pPr marL="285750" indent="-285750">
              <a:buFont typeface="Arial" panose="020B0604020202020204" pitchFamily="34" charset="0"/>
              <a:buChar char="•"/>
            </a:pPr>
            <a:r>
              <a:rPr lang="en-IE" dirty="0"/>
              <a:t>Failed harvests</a:t>
            </a:r>
          </a:p>
          <a:p>
            <a:pPr marL="285750" indent="-285750">
              <a:buFont typeface="Arial" panose="020B0604020202020204" pitchFamily="34" charset="0"/>
              <a:buChar char="•"/>
            </a:pPr>
            <a:r>
              <a:rPr lang="en-IE" dirty="0"/>
              <a:t>Dependence on farming</a:t>
            </a:r>
          </a:p>
          <a:p>
            <a:pPr marL="285750" indent="-285750">
              <a:buFont typeface="Arial" panose="020B0604020202020204" pitchFamily="34" charset="0"/>
              <a:buChar char="•"/>
            </a:pPr>
            <a:r>
              <a:rPr lang="en-IE" dirty="0"/>
              <a:t>Lack of manufacturing industry</a:t>
            </a:r>
          </a:p>
        </p:txBody>
      </p:sp>
      <p:sp>
        <p:nvSpPr>
          <p:cNvPr id="9" name="Right Arrow 8">
            <a:extLst>
              <a:ext uri="{FF2B5EF4-FFF2-40B4-BE49-F238E27FC236}">
                <a16:creationId xmlns:a16="http://schemas.microsoft.com/office/drawing/2014/main" id="{1AC8BD64-98AE-0245-BBF6-EC9645EEC209}"/>
              </a:ext>
            </a:extLst>
          </p:cNvPr>
          <p:cNvSpPr/>
          <p:nvPr/>
        </p:nvSpPr>
        <p:spPr>
          <a:xfrm>
            <a:off x="1335302" y="3422878"/>
            <a:ext cx="474784" cy="17911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2" name="Picture 11">
            <a:extLst>
              <a:ext uri="{FF2B5EF4-FFF2-40B4-BE49-F238E27FC236}">
                <a16:creationId xmlns:a16="http://schemas.microsoft.com/office/drawing/2014/main" id="{88E15E58-4AEF-EF46-9E04-0A9FFE7C87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43"/>
          <a:stretch/>
        </p:blipFill>
        <p:spPr>
          <a:xfrm>
            <a:off x="5460023" y="1377800"/>
            <a:ext cx="3348747" cy="4088204"/>
          </a:xfrm>
          <a:prstGeom prst="rect">
            <a:avLst/>
          </a:prstGeom>
        </p:spPr>
      </p:pic>
    </p:spTree>
    <p:extLst>
      <p:ext uri="{BB962C8B-B14F-4D97-AF65-F5344CB8AC3E}">
        <p14:creationId xmlns:p14="http://schemas.microsoft.com/office/powerpoint/2010/main" val="3263442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8EE3B4-53C6-4633-A70F-0F7D9EB88153}"/>
              </a:ext>
            </a:extLst>
          </p:cNvPr>
          <p:cNvSpPr>
            <a:spLocks noGrp="1"/>
          </p:cNvSpPr>
          <p:nvPr>
            <p:ph type="title"/>
          </p:nvPr>
        </p:nvSpPr>
        <p:spPr>
          <a:xfrm>
            <a:off x="219808" y="365126"/>
            <a:ext cx="7886700" cy="1325563"/>
          </a:xfrm>
        </p:spPr>
        <p:txBody>
          <a:bodyPr/>
          <a:lstStyle/>
          <a:p>
            <a:r>
              <a:rPr lang="en-IE" dirty="0">
                <a:solidFill>
                  <a:srgbClr val="FF0000"/>
                </a:solidFill>
              </a:rPr>
              <a:t>Poverty in the Country</a:t>
            </a:r>
            <a:endParaRPr lang="en-US" dirty="0">
              <a:solidFill>
                <a:srgbClr val="FF0000"/>
              </a:solidFill>
            </a:endParaRPr>
          </a:p>
        </p:txBody>
      </p:sp>
      <p:pic>
        <p:nvPicPr>
          <p:cNvPr id="8" name="Picture 7">
            <a:extLst>
              <a:ext uri="{FF2B5EF4-FFF2-40B4-BE49-F238E27FC236}">
                <a16:creationId xmlns:a16="http://schemas.microsoft.com/office/drawing/2014/main" id="{28DC93E8-D2DF-43E5-8102-94BBD0621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24011" y="1390606"/>
            <a:ext cx="4119989" cy="5193323"/>
          </a:xfrm>
          <a:prstGeom prst="rect">
            <a:avLst/>
          </a:prstGeom>
        </p:spPr>
      </p:pic>
      <p:pic>
        <p:nvPicPr>
          <p:cNvPr id="3" name="Picture 2">
            <a:extLst>
              <a:ext uri="{FF2B5EF4-FFF2-40B4-BE49-F238E27FC236}">
                <a16:creationId xmlns:a16="http://schemas.microsoft.com/office/drawing/2014/main" id="{2AE2DC9D-4FD3-4883-AA56-C97DF1BEDF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4469" y="2035362"/>
            <a:ext cx="4811638" cy="3229457"/>
          </a:xfrm>
          <a:prstGeom prst="rect">
            <a:avLst/>
          </a:prstGeom>
        </p:spPr>
      </p:pic>
      <p:sp>
        <p:nvSpPr>
          <p:cNvPr id="7" name="TextBox 6">
            <a:extLst>
              <a:ext uri="{FF2B5EF4-FFF2-40B4-BE49-F238E27FC236}">
                <a16:creationId xmlns:a16="http://schemas.microsoft.com/office/drawing/2014/main" id="{1FB66960-8B67-4D48-AF46-F6F964BCC0F2}"/>
              </a:ext>
            </a:extLst>
          </p:cNvPr>
          <p:cNvSpPr txBox="1"/>
          <p:nvPr/>
        </p:nvSpPr>
        <p:spPr>
          <a:xfrm>
            <a:off x="2198749" y="5264819"/>
            <a:ext cx="2825262" cy="338554"/>
          </a:xfrm>
          <a:prstGeom prst="rect">
            <a:avLst/>
          </a:prstGeom>
          <a:noFill/>
        </p:spPr>
        <p:txBody>
          <a:bodyPr wrap="square" rtlCol="0">
            <a:spAutoFit/>
          </a:bodyPr>
          <a:lstStyle/>
          <a:p>
            <a:r>
              <a:rPr lang="en-IE" sz="1600" dirty="0"/>
              <a:t>Plan of a workhouse</a:t>
            </a:r>
            <a:endParaRPr lang="en-US" sz="1600" dirty="0"/>
          </a:p>
        </p:txBody>
      </p:sp>
      <p:sp>
        <p:nvSpPr>
          <p:cNvPr id="11" name="TextBox 10">
            <a:extLst>
              <a:ext uri="{FF2B5EF4-FFF2-40B4-BE49-F238E27FC236}">
                <a16:creationId xmlns:a16="http://schemas.microsoft.com/office/drawing/2014/main" id="{DA7AC40D-6942-3349-A817-85D84EFE6F40}"/>
              </a:ext>
            </a:extLst>
          </p:cNvPr>
          <p:cNvSpPr txBox="1"/>
          <p:nvPr/>
        </p:nvSpPr>
        <p:spPr>
          <a:xfrm>
            <a:off x="7435362" y="5907705"/>
            <a:ext cx="1708638" cy="584775"/>
          </a:xfrm>
          <a:prstGeom prst="rect">
            <a:avLst/>
          </a:prstGeom>
          <a:solidFill>
            <a:schemeClr val="bg1"/>
          </a:solidFill>
        </p:spPr>
        <p:txBody>
          <a:bodyPr wrap="square" rtlCol="0">
            <a:spAutoFit/>
          </a:bodyPr>
          <a:lstStyle/>
          <a:p>
            <a:r>
              <a:rPr lang="en-IE" sz="1600" dirty="0"/>
              <a:t>Poor Law Unions and Workhouses</a:t>
            </a:r>
          </a:p>
        </p:txBody>
      </p:sp>
      <p:sp>
        <p:nvSpPr>
          <p:cNvPr id="13" name="TextBox 12">
            <a:extLst>
              <a:ext uri="{FF2B5EF4-FFF2-40B4-BE49-F238E27FC236}">
                <a16:creationId xmlns:a16="http://schemas.microsoft.com/office/drawing/2014/main" id="{734E38EC-DA3E-9F40-8609-523C6B0F374B}"/>
              </a:ext>
            </a:extLst>
          </p:cNvPr>
          <p:cNvSpPr txBox="1"/>
          <p:nvPr/>
        </p:nvSpPr>
        <p:spPr>
          <a:xfrm>
            <a:off x="219808" y="5723039"/>
            <a:ext cx="2787161" cy="369332"/>
          </a:xfrm>
          <a:prstGeom prst="rect">
            <a:avLst/>
          </a:prstGeom>
          <a:solidFill>
            <a:schemeClr val="accent2">
              <a:lumMod val="60000"/>
              <a:lumOff val="40000"/>
            </a:schemeClr>
          </a:solidFill>
        </p:spPr>
        <p:txBody>
          <a:bodyPr wrap="square" rtlCol="0">
            <a:spAutoFit/>
          </a:bodyPr>
          <a:lstStyle/>
          <a:p>
            <a:r>
              <a:rPr lang="en-IE" dirty="0"/>
              <a:t>What was a workhouse?</a:t>
            </a:r>
          </a:p>
        </p:txBody>
      </p:sp>
      <p:sp>
        <p:nvSpPr>
          <p:cNvPr id="14" name="TextBox 13">
            <a:extLst>
              <a:ext uri="{FF2B5EF4-FFF2-40B4-BE49-F238E27FC236}">
                <a16:creationId xmlns:a16="http://schemas.microsoft.com/office/drawing/2014/main" id="{D4CE178B-C145-8A4D-866D-891E8BAC16D7}"/>
              </a:ext>
            </a:extLst>
          </p:cNvPr>
          <p:cNvSpPr txBox="1"/>
          <p:nvPr/>
        </p:nvSpPr>
        <p:spPr>
          <a:xfrm>
            <a:off x="501162" y="1468315"/>
            <a:ext cx="3446584" cy="369332"/>
          </a:xfrm>
          <a:prstGeom prst="rect">
            <a:avLst/>
          </a:prstGeom>
          <a:noFill/>
        </p:spPr>
        <p:txBody>
          <a:bodyPr wrap="square" rtlCol="0">
            <a:spAutoFit/>
          </a:bodyPr>
          <a:lstStyle/>
          <a:p>
            <a:pPr marL="285750" indent="-285750">
              <a:buClr>
                <a:srgbClr val="FF0000"/>
              </a:buClr>
              <a:buFont typeface="Arial" panose="020B0604020202020204" pitchFamily="34" charset="0"/>
              <a:buChar char="•"/>
            </a:pPr>
            <a:r>
              <a:rPr lang="en-IE" dirty="0"/>
              <a:t>Poor Law Act 1838</a:t>
            </a:r>
          </a:p>
        </p:txBody>
      </p:sp>
      <p:sp>
        <p:nvSpPr>
          <p:cNvPr id="15" name="Oval 14">
            <a:extLst>
              <a:ext uri="{FF2B5EF4-FFF2-40B4-BE49-F238E27FC236}">
                <a16:creationId xmlns:a16="http://schemas.microsoft.com/office/drawing/2014/main" id="{76C95C15-45D7-F249-B149-D7310D142B29}"/>
              </a:ext>
            </a:extLst>
          </p:cNvPr>
          <p:cNvSpPr/>
          <p:nvPr/>
        </p:nvSpPr>
        <p:spPr>
          <a:xfrm>
            <a:off x="5855677" y="6233747"/>
            <a:ext cx="474785" cy="1758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29591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AC35F1-0496-482E-80FC-61E5981910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2499" y="842778"/>
            <a:ext cx="6615660" cy="4534483"/>
          </a:xfrm>
          <a:prstGeom prst="rect">
            <a:avLst/>
          </a:prstGeom>
        </p:spPr>
      </p:pic>
      <p:sp>
        <p:nvSpPr>
          <p:cNvPr id="5" name="TextBox 4">
            <a:extLst>
              <a:ext uri="{FF2B5EF4-FFF2-40B4-BE49-F238E27FC236}">
                <a16:creationId xmlns:a16="http://schemas.microsoft.com/office/drawing/2014/main" id="{AE6F1D8C-9F80-A64F-B34A-4EA868398D16}"/>
              </a:ext>
            </a:extLst>
          </p:cNvPr>
          <p:cNvSpPr txBox="1"/>
          <p:nvPr/>
        </p:nvSpPr>
        <p:spPr>
          <a:xfrm>
            <a:off x="580807" y="5531299"/>
            <a:ext cx="3449574" cy="507831"/>
          </a:xfrm>
          <a:prstGeom prst="rect">
            <a:avLst/>
          </a:prstGeom>
          <a:noFill/>
          <a:ln>
            <a:solidFill>
              <a:schemeClr val="tx1"/>
            </a:solidFill>
          </a:ln>
        </p:spPr>
        <p:txBody>
          <a:bodyPr wrap="square" rtlCol="0">
            <a:spAutoFit/>
          </a:bodyPr>
          <a:lstStyle/>
          <a:p>
            <a:r>
              <a:rPr lang="en-IE" sz="1350" dirty="0"/>
              <a:t>Create your own mind map on the </a:t>
            </a:r>
            <a:r>
              <a:rPr lang="en-IE" sz="1350" b="1" dirty="0"/>
              <a:t>Causes of the Great Famine</a:t>
            </a:r>
            <a:r>
              <a:rPr lang="en-IE" sz="1350" dirty="0"/>
              <a:t> based on the above features</a:t>
            </a:r>
          </a:p>
        </p:txBody>
      </p:sp>
      <p:sp>
        <p:nvSpPr>
          <p:cNvPr id="8" name="TextBox 7">
            <a:extLst>
              <a:ext uri="{FF2B5EF4-FFF2-40B4-BE49-F238E27FC236}">
                <a16:creationId xmlns:a16="http://schemas.microsoft.com/office/drawing/2014/main" id="{6380ED49-ED28-A64C-AA48-C418AAAAB4FA}"/>
              </a:ext>
            </a:extLst>
          </p:cNvPr>
          <p:cNvSpPr txBox="1"/>
          <p:nvPr/>
        </p:nvSpPr>
        <p:spPr>
          <a:xfrm>
            <a:off x="7132319" y="5869853"/>
            <a:ext cx="2011681" cy="338554"/>
          </a:xfrm>
          <a:prstGeom prst="rect">
            <a:avLst/>
          </a:prstGeom>
          <a:noFill/>
        </p:spPr>
        <p:txBody>
          <a:bodyPr wrap="square" rtlCol="0">
            <a:spAutoFit/>
          </a:bodyPr>
          <a:lstStyle/>
          <a:p>
            <a:r>
              <a:rPr lang="en-IE" sz="1600" dirty="0"/>
              <a:t>See </a:t>
            </a:r>
            <a:r>
              <a:rPr lang="en-IE" sz="1600" i="1" dirty="0"/>
              <a:t>Skills Book </a:t>
            </a:r>
            <a:r>
              <a:rPr lang="en-IE" sz="1600" dirty="0"/>
              <a:t>p. 110</a:t>
            </a:r>
          </a:p>
        </p:txBody>
      </p:sp>
      <p:pic>
        <p:nvPicPr>
          <p:cNvPr id="3" name="Picture 2">
            <a:extLst>
              <a:ext uri="{FF2B5EF4-FFF2-40B4-BE49-F238E27FC236}">
                <a16:creationId xmlns:a16="http://schemas.microsoft.com/office/drawing/2014/main" id="{EA264FFF-4376-4277-A360-0929A38FB7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7140" y="5363268"/>
            <a:ext cx="542038" cy="479547"/>
          </a:xfrm>
          <a:prstGeom prst="rect">
            <a:avLst/>
          </a:prstGeom>
        </p:spPr>
      </p:pic>
      <p:pic>
        <p:nvPicPr>
          <p:cNvPr id="7" name="Picture 6">
            <a:extLst>
              <a:ext uri="{FF2B5EF4-FFF2-40B4-BE49-F238E27FC236}">
                <a16:creationId xmlns:a16="http://schemas.microsoft.com/office/drawing/2014/main" id="{5386E29C-EF99-409C-96BD-922267E2DE03}"/>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9957" b="89967" l="4853" r="94618"/>
                    </a14:imgEffect>
                  </a14:imgLayer>
                </a14:imgProps>
              </a:ext>
              <a:ext uri="{28A0092B-C50C-407E-A947-70E740481C1C}">
                <a14:useLocalDpi xmlns:a14="http://schemas.microsoft.com/office/drawing/2010/main"/>
              </a:ext>
            </a:extLst>
          </a:blip>
          <a:stretch>
            <a:fillRect/>
          </a:stretch>
        </p:blipFill>
        <p:spPr>
          <a:xfrm>
            <a:off x="1522499" y="3398033"/>
            <a:ext cx="1566191" cy="1082543"/>
          </a:xfrm>
          <a:prstGeom prst="rect">
            <a:avLst/>
          </a:prstGeom>
        </p:spPr>
      </p:pic>
    </p:spTree>
    <p:extLst>
      <p:ext uri="{BB962C8B-B14F-4D97-AF65-F5344CB8AC3E}">
        <p14:creationId xmlns:p14="http://schemas.microsoft.com/office/powerpoint/2010/main" val="196916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orizontal Scroll 1">
            <a:extLst>
              <a:ext uri="{FF2B5EF4-FFF2-40B4-BE49-F238E27FC236}">
                <a16:creationId xmlns:a16="http://schemas.microsoft.com/office/drawing/2014/main" id="{F1A5AF7F-30E6-AF4C-B3D3-9695D5BDB2DD}"/>
              </a:ext>
            </a:extLst>
          </p:cNvPr>
          <p:cNvSpPr/>
          <p:nvPr/>
        </p:nvSpPr>
        <p:spPr>
          <a:xfrm>
            <a:off x="1001483" y="604327"/>
            <a:ext cx="7707425" cy="6661446"/>
          </a:xfrm>
          <a:prstGeom prst="horizontalScroll">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 name="TextBox 2">
            <a:extLst>
              <a:ext uri="{FF2B5EF4-FFF2-40B4-BE49-F238E27FC236}">
                <a16:creationId xmlns:a16="http://schemas.microsoft.com/office/drawing/2014/main" id="{2D03C541-8849-2643-9AE6-F3B3372D9335}"/>
              </a:ext>
            </a:extLst>
          </p:cNvPr>
          <p:cNvSpPr txBox="1"/>
          <p:nvPr/>
        </p:nvSpPr>
        <p:spPr>
          <a:xfrm>
            <a:off x="1455206" y="604327"/>
            <a:ext cx="5544589" cy="769441"/>
          </a:xfrm>
          <a:prstGeom prst="rect">
            <a:avLst/>
          </a:prstGeom>
          <a:noFill/>
          <a:ln>
            <a:noFill/>
          </a:ln>
        </p:spPr>
        <p:txBody>
          <a:bodyPr wrap="square" rtlCol="0">
            <a:spAutoFit/>
          </a:bodyPr>
          <a:lstStyle/>
          <a:p>
            <a:r>
              <a:rPr lang="en-IE" sz="4400" dirty="0">
                <a:solidFill>
                  <a:srgbClr val="FF0000"/>
                </a:solidFill>
                <a:latin typeface="+mj-lt"/>
              </a:rPr>
              <a:t>Assessing Your Learning</a:t>
            </a:r>
          </a:p>
        </p:txBody>
      </p:sp>
      <p:sp>
        <p:nvSpPr>
          <p:cNvPr id="4" name="TextBox 3">
            <a:extLst>
              <a:ext uri="{FF2B5EF4-FFF2-40B4-BE49-F238E27FC236}">
                <a16:creationId xmlns:a16="http://schemas.microsoft.com/office/drawing/2014/main" id="{3CA39F01-6AD8-9A4D-93FA-FDD04EABED61}"/>
              </a:ext>
            </a:extLst>
          </p:cNvPr>
          <p:cNvSpPr txBox="1"/>
          <p:nvPr/>
        </p:nvSpPr>
        <p:spPr>
          <a:xfrm>
            <a:off x="2025161" y="1429648"/>
            <a:ext cx="2681654" cy="400110"/>
          </a:xfrm>
          <a:prstGeom prst="rect">
            <a:avLst/>
          </a:prstGeom>
          <a:noFill/>
        </p:spPr>
        <p:txBody>
          <a:bodyPr wrap="square" rtlCol="0">
            <a:spAutoFit/>
          </a:bodyPr>
          <a:lstStyle/>
          <a:p>
            <a:r>
              <a:rPr lang="en-IE" sz="2000" b="1" dirty="0"/>
              <a:t>True or false?</a:t>
            </a:r>
          </a:p>
        </p:txBody>
      </p:sp>
      <p:graphicFrame>
        <p:nvGraphicFramePr>
          <p:cNvPr id="5" name="Table 4">
            <a:extLst>
              <a:ext uri="{FF2B5EF4-FFF2-40B4-BE49-F238E27FC236}">
                <a16:creationId xmlns:a16="http://schemas.microsoft.com/office/drawing/2014/main" id="{D4D58FD3-917F-ED4F-B45E-A1F025CF5EDB}"/>
              </a:ext>
            </a:extLst>
          </p:cNvPr>
          <p:cNvGraphicFramePr>
            <a:graphicFrameLocks noGrp="1"/>
          </p:cNvGraphicFramePr>
          <p:nvPr>
            <p:extLst>
              <p:ext uri="{D42A27DB-BD31-4B8C-83A1-F6EECF244321}">
                <p14:modId xmlns:p14="http://schemas.microsoft.com/office/powerpoint/2010/main" val="1389788292"/>
              </p:ext>
            </p:extLst>
          </p:nvPr>
        </p:nvGraphicFramePr>
        <p:xfrm>
          <a:off x="2025161" y="1825484"/>
          <a:ext cx="6096000" cy="2123440"/>
        </p:xfrm>
        <a:graphic>
          <a:graphicData uri="http://schemas.openxmlformats.org/drawingml/2006/table">
            <a:tbl>
              <a:tblPr firstRow="1" bandRow="1">
                <a:tableStyleId>{5C22544A-7EE6-4342-B048-85BDC9FD1C3A}</a:tableStyleId>
              </a:tblPr>
              <a:tblGrid>
                <a:gridCol w="4674577">
                  <a:extLst>
                    <a:ext uri="{9D8B030D-6E8A-4147-A177-3AD203B41FA5}">
                      <a16:colId xmlns:a16="http://schemas.microsoft.com/office/drawing/2014/main" val="824448987"/>
                    </a:ext>
                  </a:extLst>
                </a:gridCol>
                <a:gridCol w="1421423">
                  <a:extLst>
                    <a:ext uri="{9D8B030D-6E8A-4147-A177-3AD203B41FA5}">
                      <a16:colId xmlns:a16="http://schemas.microsoft.com/office/drawing/2014/main" val="1998157406"/>
                    </a:ext>
                  </a:extLst>
                </a:gridCol>
              </a:tblGrid>
              <a:tr h="370840">
                <a:tc gridSpan="2">
                  <a:txBody>
                    <a:bodyPr/>
                    <a:lstStyle/>
                    <a:p>
                      <a:r>
                        <a:rPr lang="en-IE" b="0" dirty="0">
                          <a:solidFill>
                            <a:schemeClr val="tx1"/>
                          </a:solidFill>
                        </a:rPr>
                        <a:t>As Ireland’s population grew before the Great Famine,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endParaRPr lang="en-I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821104715"/>
                  </a:ext>
                </a:extLst>
              </a:tr>
              <a:tr h="370840">
                <a:tc>
                  <a:txBody>
                    <a:bodyPr/>
                    <a:lstStyle/>
                    <a:p>
                      <a:r>
                        <a:rPr lang="en-IE" dirty="0"/>
                        <a:t>… the people became poorer.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IE" dirty="0"/>
                        <a:t>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926362648"/>
                  </a:ext>
                </a:extLst>
              </a:tr>
              <a:tr h="370840">
                <a:tc>
                  <a:txBody>
                    <a:bodyPr/>
                    <a:lstStyle/>
                    <a:p>
                      <a:r>
                        <a:rPr lang="en-IE" dirty="0"/>
                        <a:t>… the poorest people were the big farmers.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54405089"/>
                  </a:ext>
                </a:extLst>
              </a:tr>
              <a:tr h="370840">
                <a:tc>
                  <a:txBody>
                    <a:bodyPr/>
                    <a:lstStyle/>
                    <a:p>
                      <a:r>
                        <a:rPr lang="en-IE" dirty="0"/>
                        <a:t>… Connacht became the most densely populated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T/F?</a:t>
                      </a:r>
                    </a:p>
                    <a:p>
                      <a:pPr algn="ctr"/>
                      <a:endParaRPr lang="en-I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51199434"/>
                  </a:ext>
                </a:extLst>
              </a:tr>
              <a:tr h="370840">
                <a:tc>
                  <a:txBody>
                    <a:bodyPr/>
                    <a:lstStyle/>
                    <a:p>
                      <a:r>
                        <a:rPr lang="en-IE" dirty="0"/>
                        <a:t>… the farms were subdivided.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039180335"/>
                  </a:ext>
                </a:extLst>
              </a:tr>
            </a:tbl>
          </a:graphicData>
        </a:graphic>
      </p:graphicFrame>
      <p:graphicFrame>
        <p:nvGraphicFramePr>
          <p:cNvPr id="9" name="Table 8">
            <a:extLst>
              <a:ext uri="{FF2B5EF4-FFF2-40B4-BE49-F238E27FC236}">
                <a16:creationId xmlns:a16="http://schemas.microsoft.com/office/drawing/2014/main" id="{E8F72F36-2E82-6E4F-A268-B49D1E7DD47A}"/>
              </a:ext>
            </a:extLst>
          </p:cNvPr>
          <p:cNvGraphicFramePr>
            <a:graphicFrameLocks noGrp="1"/>
          </p:cNvGraphicFramePr>
          <p:nvPr>
            <p:extLst>
              <p:ext uri="{D42A27DB-BD31-4B8C-83A1-F6EECF244321}">
                <p14:modId xmlns:p14="http://schemas.microsoft.com/office/powerpoint/2010/main" val="1651979522"/>
              </p:ext>
            </p:extLst>
          </p:nvPr>
        </p:nvGraphicFramePr>
        <p:xfrm>
          <a:off x="2025161" y="4057561"/>
          <a:ext cx="6096000" cy="2225040"/>
        </p:xfrm>
        <a:graphic>
          <a:graphicData uri="http://schemas.openxmlformats.org/drawingml/2006/table">
            <a:tbl>
              <a:tblPr firstRow="1" bandRow="1">
                <a:tableStyleId>{5C22544A-7EE6-4342-B048-85BDC9FD1C3A}</a:tableStyleId>
              </a:tblPr>
              <a:tblGrid>
                <a:gridCol w="4674577">
                  <a:extLst>
                    <a:ext uri="{9D8B030D-6E8A-4147-A177-3AD203B41FA5}">
                      <a16:colId xmlns:a16="http://schemas.microsoft.com/office/drawing/2014/main" val="824448987"/>
                    </a:ext>
                  </a:extLst>
                </a:gridCol>
                <a:gridCol w="1421423">
                  <a:extLst>
                    <a:ext uri="{9D8B030D-6E8A-4147-A177-3AD203B41FA5}">
                      <a16:colId xmlns:a16="http://schemas.microsoft.com/office/drawing/2014/main" val="1998157406"/>
                    </a:ext>
                  </a:extLst>
                </a:gridCol>
              </a:tblGrid>
              <a:tr h="370840">
                <a:tc gridSpan="2">
                  <a:txBody>
                    <a:bodyPr/>
                    <a:lstStyle/>
                    <a:p>
                      <a:r>
                        <a:rPr lang="en-IE" b="0" dirty="0">
                          <a:solidFill>
                            <a:schemeClr val="tx1"/>
                          </a:solidFill>
                        </a:rPr>
                        <a:t>The Great Famine was caused by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endParaRPr lang="en-I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821104715"/>
                  </a:ext>
                </a:extLst>
              </a:tr>
              <a:tr h="370840">
                <a:tc>
                  <a:txBody>
                    <a:bodyPr/>
                    <a:lstStyle/>
                    <a:p>
                      <a:r>
                        <a:rPr lang="en-IE" dirty="0"/>
                        <a:t>… the rise in population.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IE" dirty="0"/>
                        <a:t>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926362648"/>
                  </a:ext>
                </a:extLst>
              </a:tr>
              <a:tr h="370840">
                <a:tc>
                  <a:txBody>
                    <a:bodyPr/>
                    <a:lstStyle/>
                    <a:p>
                      <a:r>
                        <a:rPr lang="en-IE" dirty="0"/>
                        <a:t>… the increased manufacturing in Belfast.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54405089"/>
                  </a:ext>
                </a:extLst>
              </a:tr>
              <a:tr h="370840">
                <a:tc>
                  <a:txBody>
                    <a:bodyPr/>
                    <a:lstStyle/>
                    <a:p>
                      <a:r>
                        <a:rPr lang="en-IE" dirty="0"/>
                        <a:t>… the dependence on the potato.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51199434"/>
                  </a:ext>
                </a:extLst>
              </a:tr>
              <a:tr h="370840">
                <a:tc>
                  <a:txBody>
                    <a:bodyPr/>
                    <a:lstStyle/>
                    <a:p>
                      <a:r>
                        <a:rPr lang="en-IE" dirty="0"/>
                        <a:t>… the coming of blight.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039180335"/>
                  </a:ext>
                </a:extLst>
              </a:tr>
              <a:tr h="370840">
                <a:tc>
                  <a:txBody>
                    <a:bodyPr/>
                    <a:lstStyle/>
                    <a:p>
                      <a:r>
                        <a:rPr lang="en-IE" dirty="0"/>
                        <a:t>… the farmers growing too much wheat.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670030862"/>
                  </a:ext>
                </a:extLst>
              </a:tr>
            </a:tbl>
          </a:graphicData>
        </a:graphic>
      </p:graphicFrame>
    </p:spTree>
    <p:extLst>
      <p:ext uri="{BB962C8B-B14F-4D97-AF65-F5344CB8AC3E}">
        <p14:creationId xmlns:p14="http://schemas.microsoft.com/office/powerpoint/2010/main" val="2211549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5E48B-5CF1-AE42-B286-B2E31EA2BC39}"/>
              </a:ext>
            </a:extLst>
          </p:cNvPr>
          <p:cNvSpPr txBox="1"/>
          <p:nvPr/>
        </p:nvSpPr>
        <p:spPr>
          <a:xfrm>
            <a:off x="196309" y="647554"/>
            <a:ext cx="6383084" cy="769441"/>
          </a:xfrm>
          <a:prstGeom prst="rect">
            <a:avLst/>
          </a:prstGeom>
          <a:noFill/>
        </p:spPr>
        <p:txBody>
          <a:bodyPr wrap="square" rtlCol="0">
            <a:spAutoFit/>
          </a:bodyPr>
          <a:lstStyle/>
          <a:p>
            <a:r>
              <a:rPr lang="en-IE" sz="4400" dirty="0">
                <a:solidFill>
                  <a:srgbClr val="FF0000"/>
                </a:solidFill>
                <a:latin typeface="+mj-lt"/>
              </a:rPr>
              <a:t>The Progress of the Famine</a:t>
            </a:r>
          </a:p>
        </p:txBody>
      </p:sp>
      <p:cxnSp>
        <p:nvCxnSpPr>
          <p:cNvPr id="4" name="Straight Connector 3">
            <a:extLst>
              <a:ext uri="{FF2B5EF4-FFF2-40B4-BE49-F238E27FC236}">
                <a16:creationId xmlns:a16="http://schemas.microsoft.com/office/drawing/2014/main" id="{5A7CBC9A-E2AA-7540-8B06-4C141EA1216F}"/>
              </a:ext>
            </a:extLst>
          </p:cNvPr>
          <p:cNvCxnSpPr>
            <a:cxnSpLocks/>
          </p:cNvCxnSpPr>
          <p:nvPr/>
        </p:nvCxnSpPr>
        <p:spPr>
          <a:xfrm>
            <a:off x="4087368" y="1673352"/>
            <a:ext cx="0" cy="41765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1A07E2-8CAF-3F4A-B1B8-ED8DE71FDEF2}"/>
              </a:ext>
            </a:extLst>
          </p:cNvPr>
          <p:cNvCxnSpPr>
            <a:cxnSpLocks/>
          </p:cNvCxnSpPr>
          <p:nvPr/>
        </p:nvCxnSpPr>
        <p:spPr>
          <a:xfrm>
            <a:off x="4005072" y="1810512"/>
            <a:ext cx="1714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2FCDB2-7512-7C49-BE58-04C9E5DDA1C0}"/>
              </a:ext>
            </a:extLst>
          </p:cNvPr>
          <p:cNvCxnSpPr>
            <a:cxnSpLocks/>
          </p:cNvCxnSpPr>
          <p:nvPr/>
        </p:nvCxnSpPr>
        <p:spPr>
          <a:xfrm>
            <a:off x="4013366" y="2473452"/>
            <a:ext cx="1714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E67E2D-C2BA-B043-9133-6F0A1B3C695B}"/>
              </a:ext>
            </a:extLst>
          </p:cNvPr>
          <p:cNvCxnSpPr>
            <a:cxnSpLocks/>
          </p:cNvCxnSpPr>
          <p:nvPr/>
        </p:nvCxnSpPr>
        <p:spPr>
          <a:xfrm>
            <a:off x="4009937" y="3136392"/>
            <a:ext cx="1714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706EBD-CCAE-7948-AD7A-48C22AEDE86F}"/>
              </a:ext>
            </a:extLst>
          </p:cNvPr>
          <p:cNvCxnSpPr>
            <a:cxnSpLocks/>
          </p:cNvCxnSpPr>
          <p:nvPr/>
        </p:nvCxnSpPr>
        <p:spPr>
          <a:xfrm>
            <a:off x="3994785" y="3799332"/>
            <a:ext cx="1714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60095F-F0A0-4648-9413-323DACEA0C6F}"/>
              </a:ext>
            </a:extLst>
          </p:cNvPr>
          <p:cNvCxnSpPr>
            <a:cxnSpLocks/>
          </p:cNvCxnSpPr>
          <p:nvPr/>
        </p:nvCxnSpPr>
        <p:spPr>
          <a:xfrm>
            <a:off x="4014802" y="4462272"/>
            <a:ext cx="1714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1EBD8A-C317-0040-9319-1CD926DB2B82}"/>
              </a:ext>
            </a:extLst>
          </p:cNvPr>
          <p:cNvCxnSpPr>
            <a:cxnSpLocks/>
          </p:cNvCxnSpPr>
          <p:nvPr/>
        </p:nvCxnSpPr>
        <p:spPr>
          <a:xfrm>
            <a:off x="4011373" y="5125212"/>
            <a:ext cx="1714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D08AA8-0A97-6D42-9198-ED6DE87F5738}"/>
              </a:ext>
            </a:extLst>
          </p:cNvPr>
          <p:cNvCxnSpPr>
            <a:cxnSpLocks/>
          </p:cNvCxnSpPr>
          <p:nvPr/>
        </p:nvCxnSpPr>
        <p:spPr>
          <a:xfrm>
            <a:off x="4005072" y="5799693"/>
            <a:ext cx="1714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6E1B38-7861-A044-B245-7E3C4CC717B1}"/>
              </a:ext>
            </a:extLst>
          </p:cNvPr>
          <p:cNvSpPr txBox="1"/>
          <p:nvPr/>
        </p:nvSpPr>
        <p:spPr>
          <a:xfrm>
            <a:off x="3094490" y="1645082"/>
            <a:ext cx="665226" cy="369332"/>
          </a:xfrm>
          <a:prstGeom prst="rect">
            <a:avLst/>
          </a:prstGeom>
          <a:noFill/>
        </p:spPr>
        <p:txBody>
          <a:bodyPr wrap="square" rtlCol="0" anchor="ctr" anchorCtr="0">
            <a:spAutoFit/>
          </a:bodyPr>
          <a:lstStyle/>
          <a:p>
            <a:r>
              <a:rPr lang="en-IE" b="1" dirty="0">
                <a:solidFill>
                  <a:srgbClr val="0070C0"/>
                </a:solidFill>
              </a:rPr>
              <a:t>1845</a:t>
            </a:r>
          </a:p>
        </p:txBody>
      </p:sp>
      <p:sp>
        <p:nvSpPr>
          <p:cNvPr id="16" name="TextBox 15">
            <a:extLst>
              <a:ext uri="{FF2B5EF4-FFF2-40B4-BE49-F238E27FC236}">
                <a16:creationId xmlns:a16="http://schemas.microsoft.com/office/drawing/2014/main" id="{EB3E5D84-3DC0-D64B-8E7D-A4E492FEB8BB}"/>
              </a:ext>
            </a:extLst>
          </p:cNvPr>
          <p:cNvSpPr txBox="1"/>
          <p:nvPr/>
        </p:nvSpPr>
        <p:spPr>
          <a:xfrm>
            <a:off x="3123058" y="2308022"/>
            <a:ext cx="665226" cy="369332"/>
          </a:xfrm>
          <a:prstGeom prst="rect">
            <a:avLst/>
          </a:prstGeom>
          <a:noFill/>
        </p:spPr>
        <p:txBody>
          <a:bodyPr wrap="square" rtlCol="0" anchor="ctr" anchorCtr="0">
            <a:spAutoFit/>
          </a:bodyPr>
          <a:lstStyle/>
          <a:p>
            <a:r>
              <a:rPr lang="en-IE" b="1" dirty="0">
                <a:solidFill>
                  <a:srgbClr val="0070C0"/>
                </a:solidFill>
              </a:rPr>
              <a:t>1846</a:t>
            </a:r>
          </a:p>
        </p:txBody>
      </p:sp>
      <p:sp>
        <p:nvSpPr>
          <p:cNvPr id="17" name="TextBox 16">
            <a:extLst>
              <a:ext uri="{FF2B5EF4-FFF2-40B4-BE49-F238E27FC236}">
                <a16:creationId xmlns:a16="http://schemas.microsoft.com/office/drawing/2014/main" id="{27518CDE-F69E-644D-90E5-BAE8EB0DE3D2}"/>
              </a:ext>
            </a:extLst>
          </p:cNvPr>
          <p:cNvSpPr txBox="1"/>
          <p:nvPr/>
        </p:nvSpPr>
        <p:spPr>
          <a:xfrm>
            <a:off x="3134107" y="2996206"/>
            <a:ext cx="665226" cy="369332"/>
          </a:xfrm>
          <a:prstGeom prst="rect">
            <a:avLst/>
          </a:prstGeom>
          <a:noFill/>
        </p:spPr>
        <p:txBody>
          <a:bodyPr wrap="square" rtlCol="0" anchor="ctr" anchorCtr="0">
            <a:spAutoFit/>
          </a:bodyPr>
          <a:lstStyle/>
          <a:p>
            <a:r>
              <a:rPr lang="en-IE" b="1" dirty="0">
                <a:solidFill>
                  <a:srgbClr val="0070C0"/>
                </a:solidFill>
              </a:rPr>
              <a:t>1847</a:t>
            </a:r>
          </a:p>
        </p:txBody>
      </p:sp>
      <p:sp>
        <p:nvSpPr>
          <p:cNvPr id="18" name="TextBox 17">
            <a:extLst>
              <a:ext uri="{FF2B5EF4-FFF2-40B4-BE49-F238E27FC236}">
                <a16:creationId xmlns:a16="http://schemas.microsoft.com/office/drawing/2014/main" id="{D3C969DA-B84E-E040-A57F-F18317C55A5E}"/>
              </a:ext>
            </a:extLst>
          </p:cNvPr>
          <p:cNvSpPr txBox="1"/>
          <p:nvPr/>
        </p:nvSpPr>
        <p:spPr>
          <a:xfrm>
            <a:off x="3134107" y="3645443"/>
            <a:ext cx="665226" cy="369332"/>
          </a:xfrm>
          <a:prstGeom prst="rect">
            <a:avLst/>
          </a:prstGeom>
          <a:noFill/>
        </p:spPr>
        <p:txBody>
          <a:bodyPr wrap="square" rtlCol="0" anchor="ctr" anchorCtr="0">
            <a:spAutoFit/>
          </a:bodyPr>
          <a:lstStyle/>
          <a:p>
            <a:r>
              <a:rPr lang="en-IE" b="1" dirty="0">
                <a:solidFill>
                  <a:srgbClr val="0070C0"/>
                </a:solidFill>
              </a:rPr>
              <a:t>1848</a:t>
            </a:r>
          </a:p>
        </p:txBody>
      </p:sp>
      <p:sp>
        <p:nvSpPr>
          <p:cNvPr id="19" name="TextBox 18">
            <a:extLst>
              <a:ext uri="{FF2B5EF4-FFF2-40B4-BE49-F238E27FC236}">
                <a16:creationId xmlns:a16="http://schemas.microsoft.com/office/drawing/2014/main" id="{AB18A03E-5759-F749-9542-8D6E0C110534}"/>
              </a:ext>
            </a:extLst>
          </p:cNvPr>
          <p:cNvSpPr txBox="1"/>
          <p:nvPr/>
        </p:nvSpPr>
        <p:spPr>
          <a:xfrm>
            <a:off x="3123058" y="4277606"/>
            <a:ext cx="665226" cy="369332"/>
          </a:xfrm>
          <a:prstGeom prst="rect">
            <a:avLst/>
          </a:prstGeom>
          <a:noFill/>
        </p:spPr>
        <p:txBody>
          <a:bodyPr wrap="square" rtlCol="0" anchor="ctr" anchorCtr="0">
            <a:spAutoFit/>
          </a:bodyPr>
          <a:lstStyle/>
          <a:p>
            <a:r>
              <a:rPr lang="en-IE" b="1" dirty="0">
                <a:solidFill>
                  <a:srgbClr val="0070C0"/>
                </a:solidFill>
              </a:rPr>
              <a:t>1849</a:t>
            </a:r>
          </a:p>
        </p:txBody>
      </p:sp>
      <p:sp>
        <p:nvSpPr>
          <p:cNvPr id="20" name="TextBox 19">
            <a:extLst>
              <a:ext uri="{FF2B5EF4-FFF2-40B4-BE49-F238E27FC236}">
                <a16:creationId xmlns:a16="http://schemas.microsoft.com/office/drawing/2014/main" id="{FA5610F2-CB2F-7F4F-A760-9D7BDCC1CE82}"/>
              </a:ext>
            </a:extLst>
          </p:cNvPr>
          <p:cNvSpPr txBox="1"/>
          <p:nvPr/>
        </p:nvSpPr>
        <p:spPr>
          <a:xfrm>
            <a:off x="3142143" y="4961626"/>
            <a:ext cx="665226" cy="369332"/>
          </a:xfrm>
          <a:prstGeom prst="rect">
            <a:avLst/>
          </a:prstGeom>
          <a:noFill/>
        </p:spPr>
        <p:txBody>
          <a:bodyPr wrap="square" rtlCol="0" anchor="ctr" anchorCtr="0">
            <a:spAutoFit/>
          </a:bodyPr>
          <a:lstStyle/>
          <a:p>
            <a:r>
              <a:rPr lang="en-IE" b="1" dirty="0">
                <a:solidFill>
                  <a:srgbClr val="0070C0"/>
                </a:solidFill>
              </a:rPr>
              <a:t>1850</a:t>
            </a:r>
          </a:p>
        </p:txBody>
      </p:sp>
      <p:sp>
        <p:nvSpPr>
          <p:cNvPr id="21" name="TextBox 20">
            <a:extLst>
              <a:ext uri="{FF2B5EF4-FFF2-40B4-BE49-F238E27FC236}">
                <a16:creationId xmlns:a16="http://schemas.microsoft.com/office/drawing/2014/main" id="{80ADEB21-FD45-E048-9AAF-B3FCAAD66096}"/>
              </a:ext>
            </a:extLst>
          </p:cNvPr>
          <p:cNvSpPr txBox="1"/>
          <p:nvPr/>
        </p:nvSpPr>
        <p:spPr>
          <a:xfrm>
            <a:off x="3169576" y="5559006"/>
            <a:ext cx="665226" cy="369332"/>
          </a:xfrm>
          <a:prstGeom prst="rect">
            <a:avLst/>
          </a:prstGeom>
          <a:noFill/>
        </p:spPr>
        <p:txBody>
          <a:bodyPr wrap="square" rtlCol="0" anchor="ctr" anchorCtr="0">
            <a:spAutoFit/>
          </a:bodyPr>
          <a:lstStyle/>
          <a:p>
            <a:r>
              <a:rPr lang="en-IE" b="1" dirty="0">
                <a:solidFill>
                  <a:srgbClr val="0070C0"/>
                </a:solidFill>
              </a:rPr>
              <a:t>1851</a:t>
            </a:r>
          </a:p>
        </p:txBody>
      </p:sp>
      <p:sp>
        <p:nvSpPr>
          <p:cNvPr id="22" name="TextBox 21">
            <a:extLst>
              <a:ext uri="{FF2B5EF4-FFF2-40B4-BE49-F238E27FC236}">
                <a16:creationId xmlns:a16="http://schemas.microsoft.com/office/drawing/2014/main" id="{6C09E17F-28DC-1B49-A942-ED6D02CF9F2D}"/>
              </a:ext>
            </a:extLst>
          </p:cNvPr>
          <p:cNvSpPr txBox="1"/>
          <p:nvPr/>
        </p:nvSpPr>
        <p:spPr>
          <a:xfrm>
            <a:off x="4421877" y="1660471"/>
            <a:ext cx="2455163" cy="369332"/>
          </a:xfrm>
          <a:prstGeom prst="rect">
            <a:avLst/>
          </a:prstGeom>
          <a:noFill/>
        </p:spPr>
        <p:txBody>
          <a:bodyPr wrap="square" rtlCol="0">
            <a:spAutoFit/>
          </a:bodyPr>
          <a:lstStyle/>
          <a:p>
            <a:r>
              <a:rPr lang="en-IE" dirty="0"/>
              <a:t>First blight recorded</a:t>
            </a:r>
          </a:p>
        </p:txBody>
      </p:sp>
      <p:sp>
        <p:nvSpPr>
          <p:cNvPr id="23" name="TextBox 22">
            <a:extLst>
              <a:ext uri="{FF2B5EF4-FFF2-40B4-BE49-F238E27FC236}">
                <a16:creationId xmlns:a16="http://schemas.microsoft.com/office/drawing/2014/main" id="{D7B3C692-0C6D-294C-9673-56DFD11A3F8E}"/>
              </a:ext>
            </a:extLst>
          </p:cNvPr>
          <p:cNvSpPr txBox="1"/>
          <p:nvPr/>
        </p:nvSpPr>
        <p:spPr>
          <a:xfrm>
            <a:off x="4421878" y="2304056"/>
            <a:ext cx="1906524" cy="369332"/>
          </a:xfrm>
          <a:prstGeom prst="rect">
            <a:avLst/>
          </a:prstGeom>
          <a:noFill/>
        </p:spPr>
        <p:txBody>
          <a:bodyPr wrap="square" rtlCol="0">
            <a:spAutoFit/>
          </a:bodyPr>
          <a:lstStyle/>
          <a:p>
            <a:r>
              <a:rPr lang="en-IE" dirty="0"/>
              <a:t>Blight everywhere</a:t>
            </a:r>
          </a:p>
        </p:txBody>
      </p:sp>
      <p:sp>
        <p:nvSpPr>
          <p:cNvPr id="24" name="TextBox 23">
            <a:extLst>
              <a:ext uri="{FF2B5EF4-FFF2-40B4-BE49-F238E27FC236}">
                <a16:creationId xmlns:a16="http://schemas.microsoft.com/office/drawing/2014/main" id="{B7F8074A-984F-5F4E-9F39-0DCC0CE86EB1}"/>
              </a:ext>
            </a:extLst>
          </p:cNvPr>
          <p:cNvSpPr txBox="1"/>
          <p:nvPr/>
        </p:nvSpPr>
        <p:spPr>
          <a:xfrm>
            <a:off x="4421878" y="2866224"/>
            <a:ext cx="2455164" cy="646331"/>
          </a:xfrm>
          <a:prstGeom prst="rect">
            <a:avLst/>
          </a:prstGeom>
          <a:noFill/>
        </p:spPr>
        <p:txBody>
          <a:bodyPr wrap="square" rtlCol="0">
            <a:spAutoFit/>
          </a:bodyPr>
          <a:lstStyle/>
          <a:p>
            <a:r>
              <a:rPr lang="en-IE" dirty="0"/>
              <a:t>Little blight but small potato crop</a:t>
            </a:r>
          </a:p>
        </p:txBody>
      </p:sp>
      <p:sp>
        <p:nvSpPr>
          <p:cNvPr id="25" name="TextBox 24">
            <a:extLst>
              <a:ext uri="{FF2B5EF4-FFF2-40B4-BE49-F238E27FC236}">
                <a16:creationId xmlns:a16="http://schemas.microsoft.com/office/drawing/2014/main" id="{12B74158-1354-FF4F-8F2B-50BAA4A523E2}"/>
              </a:ext>
            </a:extLst>
          </p:cNvPr>
          <p:cNvSpPr txBox="1"/>
          <p:nvPr/>
        </p:nvSpPr>
        <p:spPr>
          <a:xfrm>
            <a:off x="4428553" y="3669323"/>
            <a:ext cx="2455164" cy="369332"/>
          </a:xfrm>
          <a:prstGeom prst="rect">
            <a:avLst/>
          </a:prstGeom>
          <a:noFill/>
        </p:spPr>
        <p:txBody>
          <a:bodyPr wrap="square" rtlCol="0">
            <a:spAutoFit/>
          </a:bodyPr>
          <a:lstStyle/>
          <a:p>
            <a:r>
              <a:rPr lang="en-IE" dirty="0"/>
              <a:t>Blight everywhere</a:t>
            </a:r>
          </a:p>
        </p:txBody>
      </p:sp>
      <p:sp>
        <p:nvSpPr>
          <p:cNvPr id="26" name="TextBox 25">
            <a:extLst>
              <a:ext uri="{FF2B5EF4-FFF2-40B4-BE49-F238E27FC236}">
                <a16:creationId xmlns:a16="http://schemas.microsoft.com/office/drawing/2014/main" id="{B566F7FF-6745-E142-96B8-B245690C7533}"/>
              </a:ext>
            </a:extLst>
          </p:cNvPr>
          <p:cNvSpPr txBox="1"/>
          <p:nvPr/>
        </p:nvSpPr>
        <p:spPr>
          <a:xfrm>
            <a:off x="4435829" y="4298858"/>
            <a:ext cx="2455164" cy="369332"/>
          </a:xfrm>
          <a:prstGeom prst="rect">
            <a:avLst/>
          </a:prstGeom>
          <a:noFill/>
        </p:spPr>
        <p:txBody>
          <a:bodyPr wrap="square" rtlCol="0">
            <a:spAutoFit/>
          </a:bodyPr>
          <a:lstStyle/>
          <a:p>
            <a:r>
              <a:rPr lang="en-IE" dirty="0"/>
              <a:t>Less blight</a:t>
            </a:r>
          </a:p>
        </p:txBody>
      </p:sp>
      <p:sp>
        <p:nvSpPr>
          <p:cNvPr id="27" name="TextBox 26">
            <a:extLst>
              <a:ext uri="{FF2B5EF4-FFF2-40B4-BE49-F238E27FC236}">
                <a16:creationId xmlns:a16="http://schemas.microsoft.com/office/drawing/2014/main" id="{C73A9CC7-F118-3443-B1BF-5EDB6C97544B}"/>
              </a:ext>
            </a:extLst>
          </p:cNvPr>
          <p:cNvSpPr txBox="1"/>
          <p:nvPr/>
        </p:nvSpPr>
        <p:spPr>
          <a:xfrm>
            <a:off x="4421878" y="4977015"/>
            <a:ext cx="2455164" cy="369332"/>
          </a:xfrm>
          <a:prstGeom prst="rect">
            <a:avLst/>
          </a:prstGeom>
          <a:noFill/>
        </p:spPr>
        <p:txBody>
          <a:bodyPr wrap="square" rtlCol="0">
            <a:spAutoFit/>
          </a:bodyPr>
          <a:lstStyle/>
          <a:p>
            <a:r>
              <a:rPr lang="en-IE" dirty="0"/>
              <a:t>Some blight</a:t>
            </a:r>
          </a:p>
        </p:txBody>
      </p:sp>
      <p:sp>
        <p:nvSpPr>
          <p:cNvPr id="28" name="TextBox 27">
            <a:extLst>
              <a:ext uri="{FF2B5EF4-FFF2-40B4-BE49-F238E27FC236}">
                <a16:creationId xmlns:a16="http://schemas.microsoft.com/office/drawing/2014/main" id="{C3C5C3E3-115D-1F49-BFF6-6ECA3412F07D}"/>
              </a:ext>
            </a:extLst>
          </p:cNvPr>
          <p:cNvSpPr txBox="1"/>
          <p:nvPr/>
        </p:nvSpPr>
        <p:spPr>
          <a:xfrm>
            <a:off x="4421877" y="5559006"/>
            <a:ext cx="2635409" cy="369332"/>
          </a:xfrm>
          <a:prstGeom prst="rect">
            <a:avLst/>
          </a:prstGeom>
          <a:noFill/>
        </p:spPr>
        <p:txBody>
          <a:bodyPr wrap="square" rtlCol="0">
            <a:spAutoFit/>
          </a:bodyPr>
          <a:lstStyle/>
          <a:p>
            <a:r>
              <a:rPr lang="en-IE" dirty="0"/>
              <a:t>Country largely blight-free</a:t>
            </a:r>
          </a:p>
        </p:txBody>
      </p:sp>
      <p:pic>
        <p:nvPicPr>
          <p:cNvPr id="29" name="Picture 28">
            <a:extLst>
              <a:ext uri="{FF2B5EF4-FFF2-40B4-BE49-F238E27FC236}">
                <a16:creationId xmlns:a16="http://schemas.microsoft.com/office/drawing/2014/main" id="{F0A52AB2-5A30-814E-8F31-4B3ECB91F9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5014" y="2375053"/>
            <a:ext cx="2356313" cy="1628671"/>
          </a:xfrm>
          <a:prstGeom prst="rect">
            <a:avLst/>
          </a:prstGeom>
        </p:spPr>
      </p:pic>
    </p:spTree>
    <p:extLst>
      <p:ext uri="{BB962C8B-B14F-4D97-AF65-F5344CB8AC3E}">
        <p14:creationId xmlns:p14="http://schemas.microsoft.com/office/powerpoint/2010/main" val="2550178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386BD3-B5F5-434B-9DF5-BA051B167D50}"/>
              </a:ext>
            </a:extLst>
          </p:cNvPr>
          <p:cNvSpPr>
            <a:spLocks noGrp="1"/>
          </p:cNvSpPr>
          <p:nvPr>
            <p:ph type="title"/>
          </p:nvPr>
        </p:nvSpPr>
        <p:spPr/>
        <p:txBody>
          <a:bodyPr/>
          <a:lstStyle/>
          <a:p>
            <a:r>
              <a:rPr lang="en-IE" dirty="0">
                <a:solidFill>
                  <a:srgbClr val="FF0000"/>
                </a:solidFill>
              </a:rPr>
              <a:t>Famine in Skibbereen</a:t>
            </a:r>
            <a:endParaRPr lang="en-US" dirty="0">
              <a:solidFill>
                <a:srgbClr val="FF0000"/>
              </a:solidFill>
            </a:endParaRPr>
          </a:p>
        </p:txBody>
      </p:sp>
      <p:sp>
        <p:nvSpPr>
          <p:cNvPr id="6" name="Content Placeholder 5">
            <a:extLst>
              <a:ext uri="{FF2B5EF4-FFF2-40B4-BE49-F238E27FC236}">
                <a16:creationId xmlns:a16="http://schemas.microsoft.com/office/drawing/2014/main" id="{6149BFED-FCFA-4BDE-9FF2-CF45D2AA1B35}"/>
              </a:ext>
            </a:extLst>
          </p:cNvPr>
          <p:cNvSpPr>
            <a:spLocks noGrp="1"/>
          </p:cNvSpPr>
          <p:nvPr>
            <p:ph idx="1"/>
          </p:nvPr>
        </p:nvSpPr>
        <p:spPr>
          <a:xfrm>
            <a:off x="1358959" y="1362808"/>
            <a:ext cx="6241806" cy="4756117"/>
          </a:xfrm>
          <a:blipFill dpi="0" rotWithShape="1">
            <a:blip r:embed="rId2">
              <a:alphaModFix amt="74000"/>
            </a:blip>
            <a:srcRect/>
            <a:tile tx="0" ty="0" sx="100000" sy="100000" flip="none" algn="tl"/>
          </a:blipFill>
        </p:spPr>
        <p:txBody>
          <a:bodyPr>
            <a:noAutofit/>
          </a:bodyPr>
          <a:lstStyle/>
          <a:p>
            <a:pPr marL="0" indent="0">
              <a:buNone/>
            </a:pPr>
            <a:r>
              <a:rPr lang="en-IE" sz="1600" b="1" dirty="0">
                <a:solidFill>
                  <a:schemeClr val="accent2">
                    <a:lumMod val="75000"/>
                  </a:schemeClr>
                </a:solidFill>
              </a:rPr>
              <a:t>Source 1</a:t>
            </a:r>
          </a:p>
          <a:p>
            <a:pPr marL="0" indent="0">
              <a:buNone/>
            </a:pPr>
            <a:r>
              <a:rPr lang="en-IE" sz="1600" b="1" dirty="0"/>
              <a:t>Letter describing a visit to Skibbereen</a:t>
            </a:r>
          </a:p>
          <a:p>
            <a:pPr marL="0" indent="0">
              <a:buNone/>
            </a:pPr>
            <a:r>
              <a:rPr lang="en-IE" sz="1600" dirty="0"/>
              <a:t>Being aware that I should have to witness scenes of frightful hunger, I provided myself with as much bread as five men could carry, and on reaching the spot I was surprised to find the wretched hamlet (village near Skibbereen) apparently deserted. I entered some of the hovels to find out the cause, and the scenes that presented themselves were such no tongue or pen can convey the slightest idea of. In the first, six famished and ghastly skeletons, to all appearance dead, were huddled in a corner on some filthy straw, their sole covering what seemed a ragged horse-cloth, naked above the knees. I approached in horror, and found by a low moaning they were alive, they were in fever – four children, a woman, and what had once been a man. It is impossible to go through the details, suffice to say, that in a few minutes I was surrounded by at least 200 of such phantoms (ghosts). By far the greatest number were delirious (feverish), either from famine or fever. Their demonic (crazed) yells are still yelling in my ears, and their horrible images are fixed upon my brain. </a:t>
            </a:r>
          </a:p>
          <a:p>
            <a:pPr marL="0" indent="0" algn="r">
              <a:buNone/>
            </a:pPr>
            <a:r>
              <a:rPr lang="en-IE" sz="1600" dirty="0"/>
              <a:t>				</a:t>
            </a:r>
            <a:r>
              <a:rPr lang="en-IE" sz="1600" b="1" dirty="0">
                <a:solidFill>
                  <a:schemeClr val="accent2">
                    <a:lumMod val="75000"/>
                  </a:schemeClr>
                </a:solidFill>
              </a:rPr>
              <a:t>(N.M. Cummins, J.P, Cork, 17 December 1846)</a:t>
            </a:r>
          </a:p>
          <a:p>
            <a:pPr marL="0" indent="0">
              <a:buNone/>
            </a:pPr>
            <a:endParaRPr lang="en-US" sz="1600" dirty="0"/>
          </a:p>
        </p:txBody>
      </p:sp>
      <p:sp>
        <p:nvSpPr>
          <p:cNvPr id="4" name="TextBox 3">
            <a:extLst>
              <a:ext uri="{FF2B5EF4-FFF2-40B4-BE49-F238E27FC236}">
                <a16:creationId xmlns:a16="http://schemas.microsoft.com/office/drawing/2014/main" id="{BA4D4961-59D2-C844-A8B5-77BCF9334799}"/>
              </a:ext>
            </a:extLst>
          </p:cNvPr>
          <p:cNvSpPr txBox="1"/>
          <p:nvPr/>
        </p:nvSpPr>
        <p:spPr>
          <a:xfrm>
            <a:off x="43961" y="2609588"/>
            <a:ext cx="1169377" cy="646331"/>
          </a:xfrm>
          <a:prstGeom prst="rect">
            <a:avLst/>
          </a:prstGeom>
          <a:solidFill>
            <a:schemeClr val="accent4">
              <a:lumMod val="60000"/>
              <a:lumOff val="40000"/>
            </a:schemeClr>
          </a:solidFill>
        </p:spPr>
        <p:txBody>
          <a:bodyPr wrap="square" rtlCol="0">
            <a:spAutoFit/>
          </a:bodyPr>
          <a:lstStyle/>
          <a:p>
            <a:pPr algn="ctr"/>
            <a:r>
              <a:rPr lang="en-IE" dirty="0"/>
              <a:t>Select opinion?</a:t>
            </a:r>
          </a:p>
        </p:txBody>
      </p:sp>
      <p:sp>
        <p:nvSpPr>
          <p:cNvPr id="7" name="TextBox 6">
            <a:extLst>
              <a:ext uri="{FF2B5EF4-FFF2-40B4-BE49-F238E27FC236}">
                <a16:creationId xmlns:a16="http://schemas.microsoft.com/office/drawing/2014/main" id="{316F0B51-A838-984B-9E2C-5E1A4A9DBDC5}"/>
              </a:ext>
            </a:extLst>
          </p:cNvPr>
          <p:cNvSpPr txBox="1"/>
          <p:nvPr/>
        </p:nvSpPr>
        <p:spPr>
          <a:xfrm>
            <a:off x="43961" y="1825760"/>
            <a:ext cx="1169377" cy="646331"/>
          </a:xfrm>
          <a:prstGeom prst="rect">
            <a:avLst/>
          </a:prstGeom>
          <a:solidFill>
            <a:schemeClr val="accent4">
              <a:lumMod val="60000"/>
              <a:lumOff val="40000"/>
            </a:schemeClr>
          </a:solidFill>
        </p:spPr>
        <p:txBody>
          <a:bodyPr wrap="square" rtlCol="0">
            <a:spAutoFit/>
          </a:bodyPr>
          <a:lstStyle/>
          <a:p>
            <a:pPr algn="ctr"/>
            <a:r>
              <a:rPr lang="en-IE" dirty="0"/>
              <a:t>Select fact?</a:t>
            </a:r>
          </a:p>
        </p:txBody>
      </p:sp>
      <p:sp>
        <p:nvSpPr>
          <p:cNvPr id="8" name="TextBox 7">
            <a:extLst>
              <a:ext uri="{FF2B5EF4-FFF2-40B4-BE49-F238E27FC236}">
                <a16:creationId xmlns:a16="http://schemas.microsoft.com/office/drawing/2014/main" id="{75404EFE-DB0C-8747-9254-9FE308D171D1}"/>
              </a:ext>
            </a:extLst>
          </p:cNvPr>
          <p:cNvSpPr txBox="1"/>
          <p:nvPr/>
        </p:nvSpPr>
        <p:spPr>
          <a:xfrm>
            <a:off x="68870" y="4075223"/>
            <a:ext cx="1169377" cy="923330"/>
          </a:xfrm>
          <a:prstGeom prst="rect">
            <a:avLst/>
          </a:prstGeom>
          <a:solidFill>
            <a:schemeClr val="accent4">
              <a:lumMod val="60000"/>
              <a:lumOff val="40000"/>
            </a:schemeClr>
          </a:solidFill>
        </p:spPr>
        <p:txBody>
          <a:bodyPr wrap="square" rtlCol="0">
            <a:spAutoFit/>
          </a:bodyPr>
          <a:lstStyle/>
          <a:p>
            <a:pPr algn="ctr"/>
            <a:r>
              <a:rPr lang="en-IE" dirty="0"/>
              <a:t>Primary or secondary source?</a:t>
            </a:r>
          </a:p>
        </p:txBody>
      </p:sp>
      <p:sp>
        <p:nvSpPr>
          <p:cNvPr id="10" name="TextBox 9">
            <a:extLst>
              <a:ext uri="{FF2B5EF4-FFF2-40B4-BE49-F238E27FC236}">
                <a16:creationId xmlns:a16="http://schemas.microsoft.com/office/drawing/2014/main" id="{8F368780-243B-AF4F-A871-A8E9530241D4}"/>
              </a:ext>
            </a:extLst>
          </p:cNvPr>
          <p:cNvSpPr txBox="1"/>
          <p:nvPr/>
        </p:nvSpPr>
        <p:spPr>
          <a:xfrm>
            <a:off x="7645277" y="761951"/>
            <a:ext cx="1245576" cy="369332"/>
          </a:xfrm>
          <a:prstGeom prst="rect">
            <a:avLst/>
          </a:prstGeom>
          <a:solidFill>
            <a:schemeClr val="accent4">
              <a:lumMod val="60000"/>
              <a:lumOff val="40000"/>
            </a:schemeClr>
          </a:solidFill>
        </p:spPr>
        <p:txBody>
          <a:bodyPr wrap="square" rtlCol="0">
            <a:spAutoFit/>
          </a:bodyPr>
          <a:lstStyle/>
          <a:p>
            <a:pPr algn="ctr"/>
            <a:r>
              <a:rPr lang="en-IE" b="1" dirty="0"/>
              <a:t>Objective?</a:t>
            </a:r>
          </a:p>
        </p:txBody>
      </p:sp>
      <p:sp>
        <p:nvSpPr>
          <p:cNvPr id="11" name="TextBox 10">
            <a:extLst>
              <a:ext uri="{FF2B5EF4-FFF2-40B4-BE49-F238E27FC236}">
                <a16:creationId xmlns:a16="http://schemas.microsoft.com/office/drawing/2014/main" id="{2DBDD286-91DF-C84A-A34D-19C099348668}"/>
              </a:ext>
            </a:extLst>
          </p:cNvPr>
          <p:cNvSpPr txBox="1"/>
          <p:nvPr/>
        </p:nvSpPr>
        <p:spPr>
          <a:xfrm>
            <a:off x="7721476" y="4551901"/>
            <a:ext cx="1169377" cy="369332"/>
          </a:xfrm>
          <a:prstGeom prst="rect">
            <a:avLst/>
          </a:prstGeom>
          <a:solidFill>
            <a:schemeClr val="accent4">
              <a:lumMod val="60000"/>
              <a:lumOff val="40000"/>
            </a:schemeClr>
          </a:solidFill>
        </p:spPr>
        <p:txBody>
          <a:bodyPr wrap="square" rtlCol="0">
            <a:spAutoFit/>
          </a:bodyPr>
          <a:lstStyle/>
          <a:p>
            <a:pPr algn="ctr"/>
            <a:r>
              <a:rPr lang="en-IE" b="1" dirty="0"/>
              <a:t>Useful?</a:t>
            </a:r>
          </a:p>
        </p:txBody>
      </p:sp>
      <p:sp>
        <p:nvSpPr>
          <p:cNvPr id="12" name="TextBox 11">
            <a:extLst>
              <a:ext uri="{FF2B5EF4-FFF2-40B4-BE49-F238E27FC236}">
                <a16:creationId xmlns:a16="http://schemas.microsoft.com/office/drawing/2014/main" id="{A0C8D0A1-B066-CF45-BF27-15FF6DE52F83}"/>
              </a:ext>
            </a:extLst>
          </p:cNvPr>
          <p:cNvSpPr txBox="1"/>
          <p:nvPr/>
        </p:nvSpPr>
        <p:spPr>
          <a:xfrm>
            <a:off x="7650405" y="2872696"/>
            <a:ext cx="1245576" cy="369332"/>
          </a:xfrm>
          <a:prstGeom prst="rect">
            <a:avLst/>
          </a:prstGeom>
          <a:solidFill>
            <a:schemeClr val="accent4">
              <a:lumMod val="60000"/>
              <a:lumOff val="40000"/>
            </a:schemeClr>
          </a:solidFill>
        </p:spPr>
        <p:txBody>
          <a:bodyPr wrap="square" rtlCol="0">
            <a:spAutoFit/>
          </a:bodyPr>
          <a:lstStyle/>
          <a:p>
            <a:pPr algn="ctr"/>
            <a:r>
              <a:rPr lang="en-IE" b="1" dirty="0"/>
              <a:t>Reliable?</a:t>
            </a:r>
          </a:p>
        </p:txBody>
      </p:sp>
      <p:sp>
        <p:nvSpPr>
          <p:cNvPr id="14" name="TextBox 13">
            <a:extLst>
              <a:ext uri="{FF2B5EF4-FFF2-40B4-BE49-F238E27FC236}">
                <a16:creationId xmlns:a16="http://schemas.microsoft.com/office/drawing/2014/main" id="{FA2FF310-8F64-734E-B1DD-1A838647D0D9}"/>
              </a:ext>
            </a:extLst>
          </p:cNvPr>
          <p:cNvSpPr txBox="1"/>
          <p:nvPr/>
        </p:nvSpPr>
        <p:spPr>
          <a:xfrm>
            <a:off x="7654803" y="3439358"/>
            <a:ext cx="1236050" cy="923330"/>
          </a:xfrm>
          <a:prstGeom prst="rect">
            <a:avLst/>
          </a:prstGeom>
          <a:solidFill>
            <a:schemeClr val="accent4">
              <a:lumMod val="60000"/>
              <a:lumOff val="40000"/>
            </a:schemeClr>
          </a:solidFill>
        </p:spPr>
        <p:txBody>
          <a:bodyPr wrap="square" rtlCol="0">
            <a:spAutoFit/>
          </a:bodyPr>
          <a:lstStyle/>
          <a:p>
            <a:pPr algn="ctr"/>
            <a:r>
              <a:rPr lang="en-IE" dirty="0"/>
              <a:t>Can you trust the source?</a:t>
            </a:r>
          </a:p>
        </p:txBody>
      </p:sp>
      <p:sp>
        <p:nvSpPr>
          <p:cNvPr id="15" name="TextBox 14">
            <a:extLst>
              <a:ext uri="{FF2B5EF4-FFF2-40B4-BE49-F238E27FC236}">
                <a16:creationId xmlns:a16="http://schemas.microsoft.com/office/drawing/2014/main" id="{2DA45B22-363C-F342-873C-3DC4053051FC}"/>
              </a:ext>
            </a:extLst>
          </p:cNvPr>
          <p:cNvSpPr txBox="1"/>
          <p:nvPr/>
        </p:nvSpPr>
        <p:spPr>
          <a:xfrm>
            <a:off x="7605712" y="5151035"/>
            <a:ext cx="1410801" cy="923330"/>
          </a:xfrm>
          <a:prstGeom prst="rect">
            <a:avLst/>
          </a:prstGeom>
          <a:solidFill>
            <a:schemeClr val="accent4">
              <a:lumMod val="60000"/>
              <a:lumOff val="40000"/>
            </a:schemeClr>
          </a:solidFill>
        </p:spPr>
        <p:txBody>
          <a:bodyPr wrap="square" rtlCol="0">
            <a:spAutoFit/>
          </a:bodyPr>
          <a:lstStyle/>
          <a:p>
            <a:pPr algn="ctr"/>
            <a:r>
              <a:rPr lang="en-IE" dirty="0"/>
              <a:t>On what does it give information?</a:t>
            </a:r>
          </a:p>
        </p:txBody>
      </p:sp>
      <p:sp>
        <p:nvSpPr>
          <p:cNvPr id="16" name="TextBox 15">
            <a:extLst>
              <a:ext uri="{FF2B5EF4-FFF2-40B4-BE49-F238E27FC236}">
                <a16:creationId xmlns:a16="http://schemas.microsoft.com/office/drawing/2014/main" id="{4D88AAA8-7B76-0140-8A3B-A7766D0286F2}"/>
              </a:ext>
            </a:extLst>
          </p:cNvPr>
          <p:cNvSpPr txBox="1"/>
          <p:nvPr/>
        </p:nvSpPr>
        <p:spPr>
          <a:xfrm>
            <a:off x="7645277" y="1352968"/>
            <a:ext cx="1245576" cy="369332"/>
          </a:xfrm>
          <a:prstGeom prst="rect">
            <a:avLst/>
          </a:prstGeom>
          <a:solidFill>
            <a:schemeClr val="accent4">
              <a:lumMod val="60000"/>
              <a:lumOff val="40000"/>
            </a:schemeClr>
          </a:solidFill>
        </p:spPr>
        <p:txBody>
          <a:bodyPr wrap="square" rtlCol="0">
            <a:spAutoFit/>
          </a:bodyPr>
          <a:lstStyle/>
          <a:p>
            <a:pPr algn="ctr"/>
            <a:r>
              <a:rPr lang="en-IE" dirty="0"/>
              <a:t>Is it fair?</a:t>
            </a:r>
          </a:p>
        </p:txBody>
      </p:sp>
      <p:cxnSp>
        <p:nvCxnSpPr>
          <p:cNvPr id="17" name="Straight Arrow Connector 16">
            <a:extLst>
              <a:ext uri="{FF2B5EF4-FFF2-40B4-BE49-F238E27FC236}">
                <a16:creationId xmlns:a16="http://schemas.microsoft.com/office/drawing/2014/main" id="{A81ED015-F6B5-2C42-8B24-CECB5AC92E0F}"/>
              </a:ext>
            </a:extLst>
          </p:cNvPr>
          <p:cNvCxnSpPr>
            <a:cxnSpLocks/>
            <a:stCxn id="10" idx="2"/>
          </p:cNvCxnSpPr>
          <p:nvPr/>
        </p:nvCxnSpPr>
        <p:spPr>
          <a:xfrm>
            <a:off x="8268065" y="1131283"/>
            <a:ext cx="0" cy="23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C971A5-32EC-1841-867C-580DDF9FF0AF}"/>
              </a:ext>
            </a:extLst>
          </p:cNvPr>
          <p:cNvCxnSpPr>
            <a:cxnSpLocks/>
            <a:stCxn id="12" idx="2"/>
            <a:endCxn id="14" idx="0"/>
          </p:cNvCxnSpPr>
          <p:nvPr/>
        </p:nvCxnSpPr>
        <p:spPr>
          <a:xfrm flipH="1">
            <a:off x="8272828" y="3242028"/>
            <a:ext cx="365" cy="1973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2E658C-CF11-9F4F-9894-AD1AD4872C85}"/>
              </a:ext>
            </a:extLst>
          </p:cNvPr>
          <p:cNvCxnSpPr>
            <a:cxnSpLocks/>
            <a:stCxn id="11" idx="2"/>
            <a:endCxn id="15" idx="0"/>
          </p:cNvCxnSpPr>
          <p:nvPr/>
        </p:nvCxnSpPr>
        <p:spPr>
          <a:xfrm>
            <a:off x="8306165" y="4921233"/>
            <a:ext cx="4948" cy="2298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B61376-7700-6D4B-856D-ED18C6D58260}"/>
              </a:ext>
            </a:extLst>
          </p:cNvPr>
          <p:cNvSpPr txBox="1"/>
          <p:nvPr/>
        </p:nvSpPr>
        <p:spPr>
          <a:xfrm>
            <a:off x="7654802" y="1915863"/>
            <a:ext cx="1236051" cy="646331"/>
          </a:xfrm>
          <a:prstGeom prst="rect">
            <a:avLst/>
          </a:prstGeom>
          <a:solidFill>
            <a:schemeClr val="accent4">
              <a:lumMod val="60000"/>
              <a:lumOff val="40000"/>
            </a:schemeClr>
          </a:solidFill>
        </p:spPr>
        <p:txBody>
          <a:bodyPr wrap="square" rtlCol="0">
            <a:spAutoFit/>
          </a:bodyPr>
          <a:lstStyle/>
          <a:p>
            <a:pPr algn="ctr"/>
            <a:r>
              <a:rPr lang="en-IE" dirty="0"/>
              <a:t>Is it biased?</a:t>
            </a:r>
          </a:p>
        </p:txBody>
      </p:sp>
      <p:sp>
        <p:nvSpPr>
          <p:cNvPr id="21" name="TextBox 20">
            <a:extLst>
              <a:ext uri="{FF2B5EF4-FFF2-40B4-BE49-F238E27FC236}">
                <a16:creationId xmlns:a16="http://schemas.microsoft.com/office/drawing/2014/main" id="{82595A73-89EE-8848-AD95-D4D8CF377D93}"/>
              </a:ext>
            </a:extLst>
          </p:cNvPr>
          <p:cNvSpPr txBox="1"/>
          <p:nvPr/>
        </p:nvSpPr>
        <p:spPr>
          <a:xfrm>
            <a:off x="43960" y="5198757"/>
            <a:ext cx="1169377" cy="369332"/>
          </a:xfrm>
          <a:prstGeom prst="rect">
            <a:avLst/>
          </a:prstGeom>
          <a:solidFill>
            <a:schemeClr val="accent4">
              <a:lumMod val="60000"/>
              <a:lumOff val="40000"/>
            </a:schemeClr>
          </a:solidFill>
        </p:spPr>
        <p:txBody>
          <a:bodyPr wrap="square" rtlCol="0">
            <a:spAutoFit/>
          </a:bodyPr>
          <a:lstStyle/>
          <a:p>
            <a:pPr algn="ctr"/>
            <a:r>
              <a:rPr lang="en-IE" dirty="0"/>
              <a:t>Why?</a:t>
            </a:r>
          </a:p>
        </p:txBody>
      </p:sp>
      <p:cxnSp>
        <p:nvCxnSpPr>
          <p:cNvPr id="22" name="Straight Arrow Connector 21">
            <a:extLst>
              <a:ext uri="{FF2B5EF4-FFF2-40B4-BE49-F238E27FC236}">
                <a16:creationId xmlns:a16="http://schemas.microsoft.com/office/drawing/2014/main" id="{25FCBB64-0401-C743-A7BD-384C8C2888EB}"/>
              </a:ext>
            </a:extLst>
          </p:cNvPr>
          <p:cNvCxnSpPr>
            <a:cxnSpLocks/>
          </p:cNvCxnSpPr>
          <p:nvPr/>
        </p:nvCxnSpPr>
        <p:spPr>
          <a:xfrm>
            <a:off x="643667" y="5011179"/>
            <a:ext cx="6595" cy="1749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3DF52A-F6AC-EC4B-B02D-F769FB8A7EC8}"/>
              </a:ext>
            </a:extLst>
          </p:cNvPr>
          <p:cNvCxnSpPr>
            <a:cxnSpLocks/>
            <a:stCxn id="16" idx="2"/>
          </p:cNvCxnSpPr>
          <p:nvPr/>
        </p:nvCxnSpPr>
        <p:spPr>
          <a:xfrm>
            <a:off x="8268065" y="1722300"/>
            <a:ext cx="9525" cy="206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9572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12764</TotalTime>
  <Words>2335</Words>
  <Application>Microsoft Office PowerPoint</Application>
  <PresentationFormat>On-screen Show (4:3)</PresentationFormat>
  <Paragraphs>279</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Arial Black</vt:lpstr>
      <vt:lpstr>Calibri</vt:lpstr>
      <vt:lpstr>Calibri Light</vt:lpstr>
      <vt:lpstr>Office Theme</vt:lpstr>
      <vt:lpstr>PowerPoint Presentation</vt:lpstr>
      <vt:lpstr>PowerPoint Presentation</vt:lpstr>
      <vt:lpstr>Ireland in 1840</vt:lpstr>
      <vt:lpstr>Poverty in the Country</vt:lpstr>
      <vt:lpstr>Poverty in the Country</vt:lpstr>
      <vt:lpstr>PowerPoint Presentation</vt:lpstr>
      <vt:lpstr>PowerPoint Presentation</vt:lpstr>
      <vt:lpstr>PowerPoint Presentation</vt:lpstr>
      <vt:lpstr>Famine in Skibbereen</vt:lpstr>
      <vt:lpstr>PowerPoint Presentation</vt:lpstr>
      <vt:lpstr>PowerPoint Presentation</vt:lpstr>
      <vt:lpstr>What did the British Government do?</vt:lpstr>
      <vt:lpstr>Famine Relief</vt:lpstr>
      <vt:lpstr>Famine Relief</vt:lpstr>
      <vt:lpstr>PowerPoint Presentation</vt:lpstr>
      <vt:lpstr>PowerPoint Presentation</vt:lpstr>
      <vt:lpstr>PowerPoint Presentation</vt:lpstr>
      <vt:lpstr>PowerPoint Presentation</vt:lpstr>
      <vt:lpstr>PowerPoint Presentation</vt:lpstr>
      <vt:lpstr>Emigration</vt:lpstr>
      <vt:lpstr>PowerPoint Presentation</vt:lpstr>
      <vt:lpstr>PowerPoint Presentation</vt:lpstr>
      <vt:lpstr>PowerPoint Presentation</vt:lpstr>
      <vt:lpstr>The Consequences of the Famine</vt:lpstr>
      <vt:lpstr>The Consequences of the Famine</vt:lpstr>
      <vt:lpstr>The Consequences of the Famine</vt:lpstr>
      <vt:lpstr>Significance of the Irish Diaspora</vt:lpstr>
      <vt:lpstr>Significance of the Irish Diaspora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Dermot Lucey</dc:creator>
  <cp:lastModifiedBy>Lee Jones</cp:lastModifiedBy>
  <cp:revision>72</cp:revision>
  <cp:lastPrinted>2019-05-30T22:12:20Z</cp:lastPrinted>
  <dcterms:created xsi:type="dcterms:W3CDTF">2018-06-12T16:41:49Z</dcterms:created>
  <dcterms:modified xsi:type="dcterms:W3CDTF">2019-07-08T10:00:05Z</dcterms:modified>
</cp:coreProperties>
</file>